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notesSlides/notesSlide52.xml" ContentType="application/vnd.openxmlformats-officedocument.presentationml.notesSlide+xml"/>
  <Override PartName="/ppt/tags/tag2.xml" ContentType="application/vnd.openxmlformats-officedocument.presentationml.tags+xml"/>
  <Override PartName="/ppt/notesSlides/notesSlide53.xml" ContentType="application/vnd.openxmlformats-officedocument.presentationml.notesSlide+xml"/>
  <Override PartName="/ppt/tags/tag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xml" ContentType="application/vnd.openxmlformats-officedocument.presentationml.tags+xml"/>
  <Override PartName="/ppt/notesSlides/notesSlide66.xml" ContentType="application/vnd.openxmlformats-officedocument.presentationml.notesSlide+xml"/>
  <Override PartName="/ppt/tags/tag6.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7.xml" ContentType="application/vnd.openxmlformats-officedocument.presentationml.tags+xml"/>
  <Override PartName="/ppt/notesSlides/notesSlide73.xml" ContentType="application/vnd.openxmlformats-officedocument.presentationml.notesSlide+xml"/>
  <Override PartName="/ppt/tags/tag8.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6" r:id="rId2"/>
    <p:sldMasterId id="2147483689" r:id="rId3"/>
    <p:sldMasterId id="2147483716" r:id="rId4"/>
    <p:sldMasterId id="2147483728" r:id="rId5"/>
  </p:sldMasterIdLst>
  <p:notesMasterIdLst>
    <p:notesMasterId r:id="rId100"/>
  </p:notesMasterIdLst>
  <p:sldIdLst>
    <p:sldId id="302" r:id="rId6"/>
    <p:sldId id="475" r:id="rId7"/>
    <p:sldId id="476" r:id="rId8"/>
    <p:sldId id="478" r:id="rId9"/>
    <p:sldId id="479" r:id="rId10"/>
    <p:sldId id="485" r:id="rId11"/>
    <p:sldId id="486" r:id="rId12"/>
    <p:sldId id="694" r:id="rId13"/>
    <p:sldId id="759" r:id="rId14"/>
    <p:sldId id="752" r:id="rId15"/>
    <p:sldId id="751" r:id="rId16"/>
    <p:sldId id="784" r:id="rId17"/>
    <p:sldId id="785" r:id="rId18"/>
    <p:sldId id="760" r:id="rId19"/>
    <p:sldId id="584" r:id="rId20"/>
    <p:sldId id="643" r:id="rId21"/>
    <p:sldId id="644" r:id="rId22"/>
    <p:sldId id="776" r:id="rId23"/>
    <p:sldId id="761" r:id="rId24"/>
    <p:sldId id="777" r:id="rId25"/>
    <p:sldId id="762" r:id="rId26"/>
    <p:sldId id="778" r:id="rId27"/>
    <p:sldId id="763" r:id="rId28"/>
    <p:sldId id="746" r:id="rId29"/>
    <p:sldId id="786" r:id="rId30"/>
    <p:sldId id="673" r:id="rId31"/>
    <p:sldId id="586" r:id="rId32"/>
    <p:sldId id="587" r:id="rId33"/>
    <p:sldId id="588" r:id="rId34"/>
    <p:sldId id="589" r:id="rId35"/>
    <p:sldId id="590" r:id="rId36"/>
    <p:sldId id="675" r:id="rId37"/>
    <p:sldId id="601" r:id="rId38"/>
    <p:sldId id="602" r:id="rId39"/>
    <p:sldId id="603" r:id="rId40"/>
    <p:sldId id="604" r:id="rId41"/>
    <p:sldId id="606" r:id="rId42"/>
    <p:sldId id="605" r:id="rId43"/>
    <p:sldId id="608" r:id="rId44"/>
    <p:sldId id="607" r:id="rId45"/>
    <p:sldId id="609" r:id="rId46"/>
    <p:sldId id="610" r:id="rId47"/>
    <p:sldId id="749" r:id="rId48"/>
    <p:sldId id="676" r:id="rId49"/>
    <p:sldId id="496" r:id="rId50"/>
    <p:sldId id="490" r:id="rId51"/>
    <p:sldId id="492" r:id="rId52"/>
    <p:sldId id="494" r:id="rId53"/>
    <p:sldId id="780" r:id="rId54"/>
    <p:sldId id="516" r:id="rId55"/>
    <p:sldId id="497" r:id="rId56"/>
    <p:sldId id="539" r:id="rId57"/>
    <p:sldId id="499" r:id="rId58"/>
    <p:sldId id="502" r:id="rId59"/>
    <p:sldId id="505" r:id="rId60"/>
    <p:sldId id="512" r:id="rId61"/>
    <p:sldId id="513" r:id="rId62"/>
    <p:sldId id="504" r:id="rId63"/>
    <p:sldId id="507" r:id="rId64"/>
    <p:sldId id="508" r:id="rId65"/>
    <p:sldId id="509" r:id="rId66"/>
    <p:sldId id="510" r:id="rId67"/>
    <p:sldId id="511" r:id="rId68"/>
    <p:sldId id="531" r:id="rId69"/>
    <p:sldId id="787" r:id="rId70"/>
    <p:sldId id="514" r:id="rId71"/>
    <p:sldId id="533" r:id="rId72"/>
    <p:sldId id="534" r:id="rId73"/>
    <p:sldId id="535" r:id="rId74"/>
    <p:sldId id="536" r:id="rId75"/>
    <p:sldId id="489" r:id="rId76"/>
    <p:sldId id="765" r:id="rId77"/>
    <p:sldId id="491" r:id="rId78"/>
    <p:sldId id="766" r:id="rId79"/>
    <p:sldId id="493" r:id="rId80"/>
    <p:sldId id="767" r:id="rId81"/>
    <p:sldId id="495" r:id="rId82"/>
    <p:sldId id="768" r:id="rId83"/>
    <p:sldId id="769" r:id="rId84"/>
    <p:sldId id="565" r:id="rId85"/>
    <p:sldId id="569" r:id="rId86"/>
    <p:sldId id="782" r:id="rId87"/>
    <p:sldId id="783" r:id="rId88"/>
    <p:sldId id="566" r:id="rId89"/>
    <p:sldId id="498" r:id="rId90"/>
    <p:sldId id="770" r:id="rId91"/>
    <p:sldId id="500" r:id="rId92"/>
    <p:sldId id="771" r:id="rId93"/>
    <p:sldId id="503" r:id="rId94"/>
    <p:sldId id="772" r:id="rId95"/>
    <p:sldId id="578" r:id="rId96"/>
    <p:sldId id="773" r:id="rId97"/>
    <p:sldId id="774" r:id="rId98"/>
    <p:sldId id="775"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hua Liu" initials="YL" lastIdx="3" clrIdx="0">
    <p:extLst>
      <p:ext uri="{19B8F6BF-5375-455C-9EA6-DF929625EA0E}">
        <p15:presenceInfo xmlns:p15="http://schemas.microsoft.com/office/powerpoint/2012/main" userId="Yaohua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432FF"/>
    <a:srgbClr val="5188BF"/>
    <a:srgbClr val="2B7F91"/>
    <a:srgbClr val="3C6488"/>
    <a:srgbClr val="FFE8CB"/>
    <a:srgbClr val="1D4E79"/>
    <a:srgbClr val="FF40FF"/>
    <a:srgbClr val="00FA00"/>
    <a:srgbClr val="FCB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7" autoAdjust="0"/>
    <p:restoredTop sz="67919" autoAdjust="0"/>
  </p:normalViewPr>
  <p:slideViewPr>
    <p:cSldViewPr snapToGrid="0">
      <p:cViewPr varScale="1">
        <p:scale>
          <a:sx n="45" d="100"/>
          <a:sy n="45" d="100"/>
        </p:scale>
        <p:origin x="1912" y="36"/>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43581312508601"/>
          <c:y val="7.5663926940639295E-2"/>
          <c:w val="0.55712837374982904"/>
          <c:h val="0.74273607305936096"/>
        </c:manualLayout>
      </c:layout>
      <c:doughnutChart>
        <c:varyColors val="1"/>
        <c:ser>
          <c:idx val="0"/>
          <c:order val="0"/>
          <c:tx>
            <c:strRef>
              <c:f>Sheet1!$B$1</c:f>
              <c:strCache>
                <c:ptCount val="1"/>
                <c:pt idx="0">
                  <c:v>占比</c:v>
                </c:pt>
              </c:strCache>
            </c:strRef>
          </c:tx>
          <c:dPt>
            <c:idx val="0"/>
            <c:bubble3D val="0"/>
            <c:spPr>
              <a:solidFill>
                <a:schemeClr val="accent1"/>
              </a:solidFill>
              <a:ln>
                <a:noFill/>
              </a:ln>
              <a:effectLst/>
            </c:spPr>
            <c:extLst>
              <c:ext xmlns:c16="http://schemas.microsoft.com/office/drawing/2014/chart" uri="{C3380CC4-5D6E-409C-BE32-E72D297353CC}">
                <c16:uniqueId val="{00000001-C89F-44A5-A1F4-B6C0790FF574}"/>
              </c:ext>
            </c:extLst>
          </c:dPt>
          <c:dPt>
            <c:idx val="1"/>
            <c:bubble3D val="0"/>
            <c:spPr>
              <a:solidFill>
                <a:schemeClr val="accent2"/>
              </a:solidFill>
              <a:ln>
                <a:noFill/>
              </a:ln>
              <a:effectLst/>
            </c:spPr>
            <c:extLst>
              <c:ext xmlns:c16="http://schemas.microsoft.com/office/drawing/2014/chart" uri="{C3380CC4-5D6E-409C-BE32-E72D297353CC}">
                <c16:uniqueId val="{00000003-C89F-44A5-A1F4-B6C0790FF574}"/>
              </c:ext>
            </c:extLst>
          </c:dPt>
          <c:dPt>
            <c:idx val="2"/>
            <c:bubble3D val="0"/>
            <c:spPr>
              <a:solidFill>
                <a:schemeClr val="accent4"/>
              </a:solidFill>
              <a:ln>
                <a:noFill/>
              </a:ln>
              <a:effectLst/>
            </c:spPr>
            <c:extLst>
              <c:ext xmlns:c16="http://schemas.microsoft.com/office/drawing/2014/chart" uri="{C3380CC4-5D6E-409C-BE32-E72D297353CC}">
                <c16:uniqueId val="{00000005-C89F-44A5-A1F4-B6C0790FF574}"/>
              </c:ext>
            </c:extLst>
          </c:dPt>
          <c:dLbls>
            <c:dLbl>
              <c:idx val="0"/>
              <c:tx>
                <c:rich>
                  <a:bodyPr/>
                  <a:lstStyle/>
                  <a:p>
                    <a:r>
                      <a:rPr lang="en-US" altLang="zh-CN" sz="2000"/>
                      <a:t>60%</a:t>
                    </a:r>
                  </a:p>
                </c:rich>
              </c:tx>
              <c:showLegendKey val="0"/>
              <c:showVal val="0"/>
              <c:showCatName val="0"/>
              <c:showSerName val="0"/>
              <c:showPercent val="1"/>
              <c:showBubbleSize val="0"/>
              <c:extLst>
                <c:ext xmlns:c15="http://schemas.microsoft.com/office/drawing/2012/chart" uri="{CE6537A1-D6FC-4f65-9D91-7224C49458BB}">
                  <c15:layout>
                    <c:manualLayout>
                      <c:w val="0.12692793931731999"/>
                      <c:h val="8.4337349397590397E-2"/>
                    </c:manualLayout>
                  </c15:layout>
                  <c15:showDataLabelsRange val="0"/>
                </c:ext>
                <c:ext xmlns:c16="http://schemas.microsoft.com/office/drawing/2014/chart" uri="{C3380CC4-5D6E-409C-BE32-E72D297353CC}">
                  <c16:uniqueId val="{00000001-C89F-44A5-A1F4-B6C0790FF574}"/>
                </c:ext>
              </c:extLst>
            </c:dLbl>
            <c:dLbl>
              <c:idx val="1"/>
              <c:spPr>
                <a:noFill/>
                <a:ln>
                  <a:noFill/>
                </a:ln>
                <a:effectLst/>
              </c:spPr>
              <c:txPr>
                <a:bodyPr rot="0" spcFirstLastPara="0" vertOverflow="ellipsis" vert="horz" wrap="square" lIns="38100" tIns="19050" rIns="38100" bIns="19050" anchor="ctr" anchorCtr="1"/>
                <a:lstStyle/>
                <a:p>
                  <a:pPr>
                    <a:defRPr lang="zh-CN" sz="20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8.5124315212810803E-2"/>
                      <c:h val="0.104566413803362"/>
                    </c:manualLayout>
                  </c15:layout>
                </c:ext>
                <c:ext xmlns:c16="http://schemas.microsoft.com/office/drawing/2014/chart" uri="{C3380CC4-5D6E-409C-BE32-E72D297353CC}">
                  <c16:uniqueId val="{00000003-C89F-44A5-A1F4-B6C0790FF574}"/>
                </c:ext>
              </c:extLst>
            </c:dLbl>
            <c:dLbl>
              <c:idx val="2"/>
              <c:layout>
                <c:manualLayout>
                  <c:x val="1.6492968647532202E-2"/>
                  <c:y val="1.8592890078833899E-2"/>
                </c:manualLayout>
              </c:layout>
              <c:spPr>
                <a:noFill/>
                <a:ln>
                  <a:noFill/>
                </a:ln>
                <a:effectLst/>
              </c:spPr>
              <c:txPr>
                <a:bodyPr rot="0" spcFirstLastPara="0" vertOverflow="ellipsis" vert="horz" wrap="square" lIns="38100" tIns="19050" rIns="38100" bIns="19050" anchor="ctr" anchorCtr="1"/>
                <a:lstStyle/>
                <a:p>
                  <a:pPr>
                    <a:defRPr lang="zh-CN" sz="20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11740412979351"/>
                      <c:h val="0.120630670831474"/>
                    </c:manualLayout>
                  </c15:layout>
                </c:ext>
                <c:ext xmlns:c16="http://schemas.microsoft.com/office/drawing/2014/chart" uri="{C3380CC4-5D6E-409C-BE32-E72D297353CC}">
                  <c16:uniqueId val="{00000005-C89F-44A5-A1F4-B6C0790FF574}"/>
                </c:ext>
              </c:extLst>
            </c:dLbl>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期末考试60%</c:v>
                </c:pt>
                <c:pt idx="1">
                  <c:v>课程实验20%</c:v>
                </c:pt>
                <c:pt idx="2">
                  <c:v>平时考核20%</c:v>
                </c:pt>
              </c:strCache>
            </c:strRef>
          </c:cat>
          <c:val>
            <c:numRef>
              <c:f>Sheet1!$B$2:$B$4</c:f>
              <c:numCache>
                <c:formatCode>0%</c:formatCode>
                <c:ptCount val="3"/>
                <c:pt idx="0">
                  <c:v>0.6</c:v>
                </c:pt>
                <c:pt idx="1">
                  <c:v>0.2</c:v>
                </c:pt>
                <c:pt idx="2">
                  <c:v>0.2</c:v>
                </c:pt>
              </c:numCache>
            </c:numRef>
          </c:val>
          <c:extLst>
            <c:ext xmlns:c16="http://schemas.microsoft.com/office/drawing/2014/chart" uri="{C3380CC4-5D6E-409C-BE32-E72D297353CC}">
              <c16:uniqueId val="{00000006-C89F-44A5-A1F4-B6C0790FF57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0"/>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zh-CN"/>
          </a:p>
        </c:txPr>
      </c:legendEntry>
      <c:legendEntry>
        <c:idx val="1"/>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zh-CN"/>
          </a:p>
        </c:txPr>
      </c:legendEntry>
      <c:legendEntry>
        <c:idx val="2"/>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zh-CN"/>
          </a:p>
        </c:txPr>
      </c:legendEntry>
      <c:layout>
        <c:manualLayout>
          <c:xMode val="edge"/>
          <c:yMode val="edge"/>
          <c:x val="4.6855501902343492E-2"/>
          <c:y val="0.84602112152312947"/>
          <c:w val="0.94514348785872004"/>
          <c:h val="0.15349521707137601"/>
        </c:manualLayout>
      </c:layout>
      <c:overlay val="0"/>
      <c:spPr>
        <a:noFill/>
        <a:ln>
          <a:noFill/>
        </a:ln>
        <a:effectLst/>
      </c:spPr>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zh-CN"/>
        </a:p>
      </c:txPr>
    </c:legend>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2025/2/17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各位同学大家好，从这节课开始，我们将进入。。。</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的学习。</a:t>
            </a:r>
          </a:p>
          <a:p>
            <a:r>
              <a:rPr kumimoji="1" lang="zh-CN" altLang="en-US" dirty="0"/>
              <a:t>。</a:t>
            </a:r>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284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1102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F04C-2138-C954-4B8C-88E510687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17358B-BA25-76F0-3E1B-D5C9E1906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56461-96F4-188C-DEC5-0B732431001F}"/>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29A8249-C41F-F068-5362-EEB93D29DB3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003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5390-44BC-AB7C-9F21-7C13E47E6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A6E0E-0FA0-DF5D-B8D3-5393C37A9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1AD7B-4E64-C9DB-D50D-502229AAD80D}"/>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37F36BC1-8474-61B0-E098-149FA6C6EA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024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BE678E2-C186-478F-9BD3-A5F82E858CCA}" type="slidenum">
              <a:rPr lang="en-US" altLang="zh-CN"/>
              <a:pPr/>
              <a:t>14</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tLang="zh-CN" dirty="0">
              <a:latin typeface="Arial" charset="0"/>
            </a:endParaRPr>
          </a:p>
        </p:txBody>
      </p:sp>
    </p:spTree>
    <p:extLst>
      <p:ext uri="{BB962C8B-B14F-4D97-AF65-F5344CB8AC3E}">
        <p14:creationId xmlns:p14="http://schemas.microsoft.com/office/powerpoint/2010/main" val="675911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9F2420A-1ADF-47F0-9217-A1D8604E7743}" type="slidenum">
              <a:rPr lang="en-US" altLang="zh-CN"/>
              <a:pPr/>
              <a:t>15</a:t>
            </a:fld>
            <a:endParaRPr lang="en-US" altLang="zh-CN"/>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将图像应用于不同目的时，质量的含义略有不同。</a:t>
            </a:r>
            <a:r>
              <a:rPr lang="zh-CN" altLang="en-US" sz="1200" dirty="0">
                <a:solidFill>
                  <a:srgbClr val="053E49"/>
                </a:solidFill>
              </a:rPr>
              <a:t>当人眼观看图像时可能更注重图像的视觉效果，而当机器观看图像（机器视觉）时可能更注重物体的可辨识性</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图像压缩编码</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t>通过减少图像表示的数据量来降低所占用的存储空间和传输带宽，满足存储和传输信道的要求</a:t>
            </a:r>
            <a:r>
              <a:rPr lang="zh-CN" altLang="en-US" dirty="0"/>
              <a:t>。</a:t>
            </a:r>
            <a:endParaRPr lang="zh-CN" altLang="en-US" sz="1800" dirty="0"/>
          </a:p>
          <a:p>
            <a:pPr eaLnBrk="1" hangingPunct="1"/>
            <a:endParaRPr lang="en-GB" dirty="0">
              <a:latin typeface="Arial" charset="0"/>
            </a:endParaRPr>
          </a:p>
        </p:txBody>
      </p:sp>
    </p:spTree>
    <p:extLst>
      <p:ext uri="{BB962C8B-B14F-4D97-AF65-F5344CB8AC3E}">
        <p14:creationId xmlns:p14="http://schemas.microsoft.com/office/powerpoint/2010/main" val="204544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通过目标分割、目标表示和特征提取等方式</a:t>
            </a:r>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16</a:t>
            </a:fld>
            <a:endParaRPr lang="zh-CN" altLang="en-US"/>
          </a:p>
        </p:txBody>
      </p:sp>
    </p:spTree>
    <p:extLst>
      <p:ext uri="{BB962C8B-B14F-4D97-AF65-F5344CB8AC3E}">
        <p14:creationId xmlns:p14="http://schemas.microsoft.com/office/powerpoint/2010/main" val="3705866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在图像分析的基础上更高一级的处理阶段，</a:t>
            </a:r>
            <a:r>
              <a:rPr lang="zh-CN" altLang="zh-CN" b="1" dirty="0"/>
              <a:t>图像中目标</a:t>
            </a:r>
            <a:r>
              <a:rPr lang="zh-CN" altLang="en-US" b="1" dirty="0"/>
              <a:t>的</a:t>
            </a:r>
            <a:r>
              <a:rPr lang="zh-CN" altLang="zh-CN" b="1" dirty="0"/>
              <a:t>分类、姿态识别、行为分析以及目标相互之间的联系</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17</a:t>
            </a:fld>
            <a:endParaRPr lang="zh-CN" altLang="en-US"/>
          </a:p>
        </p:txBody>
      </p:sp>
    </p:spTree>
    <p:extLst>
      <p:ext uri="{BB962C8B-B14F-4D97-AF65-F5344CB8AC3E}">
        <p14:creationId xmlns:p14="http://schemas.microsoft.com/office/powerpoint/2010/main" val="424508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18</a:t>
            </a:fld>
            <a:endParaRPr lang="zh-CN" altLang="en-US"/>
          </a:p>
        </p:txBody>
      </p:sp>
    </p:spTree>
    <p:extLst>
      <p:ext uri="{BB962C8B-B14F-4D97-AF65-F5344CB8AC3E}">
        <p14:creationId xmlns:p14="http://schemas.microsoft.com/office/powerpoint/2010/main" val="324270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19</a:t>
            </a:fld>
            <a:endParaRPr lang="zh-CN" altLang="en-US"/>
          </a:p>
        </p:txBody>
      </p:sp>
    </p:spTree>
    <p:extLst>
      <p:ext uri="{BB962C8B-B14F-4D97-AF65-F5344CB8AC3E}">
        <p14:creationId xmlns:p14="http://schemas.microsoft.com/office/powerpoint/2010/main" val="9561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20</a:t>
            </a:fld>
            <a:endParaRPr lang="zh-CN" altLang="en-US"/>
          </a:p>
        </p:txBody>
      </p:sp>
    </p:spTree>
    <p:extLst>
      <p:ext uri="{BB962C8B-B14F-4D97-AF65-F5344CB8AC3E}">
        <p14:creationId xmlns:p14="http://schemas.microsoft.com/office/powerpoint/2010/main" val="61972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21</a:t>
            </a:fld>
            <a:endParaRPr lang="zh-CN" altLang="en-US"/>
          </a:p>
        </p:txBody>
      </p:sp>
    </p:spTree>
    <p:extLst>
      <p:ext uri="{BB962C8B-B14F-4D97-AF65-F5344CB8AC3E}">
        <p14:creationId xmlns:p14="http://schemas.microsoft.com/office/powerpoint/2010/main" val="157059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22</a:t>
            </a:fld>
            <a:endParaRPr lang="zh-CN" altLang="en-US"/>
          </a:p>
        </p:txBody>
      </p:sp>
    </p:spTree>
    <p:extLst>
      <p:ext uri="{BB962C8B-B14F-4D97-AF65-F5344CB8AC3E}">
        <p14:creationId xmlns:p14="http://schemas.microsoft.com/office/powerpoint/2010/main" val="130621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23</a:t>
            </a:fld>
            <a:endParaRPr lang="zh-CN" altLang="en-US"/>
          </a:p>
        </p:txBody>
      </p:sp>
    </p:spTree>
    <p:extLst>
      <p:ext uri="{BB962C8B-B14F-4D97-AF65-F5344CB8AC3E}">
        <p14:creationId xmlns:p14="http://schemas.microsoft.com/office/powerpoint/2010/main" val="2934797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91B1F"/>
                </a:solidFill>
                <a:effectLst/>
                <a:latin typeface="-apple-system"/>
              </a:rPr>
              <a:t>利用深度学习，大量的数据，大量的训练，可能最终可以让图像评分变为</a:t>
            </a:r>
            <a:r>
              <a:rPr lang="en-US" altLang="zh-CN" b="0" i="0" dirty="0">
                <a:solidFill>
                  <a:srgbClr val="191B1F"/>
                </a:solidFill>
                <a:effectLst/>
                <a:latin typeface="-apple-system"/>
              </a:rPr>
              <a:t>90</a:t>
            </a:r>
            <a:r>
              <a:rPr lang="zh-CN" altLang="en-US" b="0" i="0" dirty="0">
                <a:solidFill>
                  <a:srgbClr val="191B1F"/>
                </a:solidFill>
                <a:effectLst/>
                <a:latin typeface="-apple-system"/>
              </a:rPr>
              <a:t>分以上。但是，如果输入经过传统方法预处理的结果，其他步骤不变，可能在更短的时间使用更少的数据，可以达到更高的分数。所以传统算法作为深度学习训练和测试预处理，这是一个很大的趋势。</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24</a:t>
            </a:fld>
            <a:endParaRPr lang="zh-CN" altLang="en-US"/>
          </a:p>
        </p:txBody>
      </p:sp>
    </p:spTree>
    <p:extLst>
      <p:ext uri="{BB962C8B-B14F-4D97-AF65-F5344CB8AC3E}">
        <p14:creationId xmlns:p14="http://schemas.microsoft.com/office/powerpoint/2010/main" val="320085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F25B-3C64-6FA2-2A55-650E6785C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96511-D3F1-4ECC-70BC-E1594BC3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26AA3-17B1-B728-87A0-7738AFAE0FC2}"/>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BDD28DE6-B539-D03C-B5ED-D9932DE60371}"/>
              </a:ext>
            </a:extLst>
          </p:cNvPr>
          <p:cNvSpPr>
            <a:spLocks noGrp="1"/>
          </p:cNvSpPr>
          <p:nvPr>
            <p:ph type="sldNum" sz="quarter" idx="10"/>
          </p:nvPr>
        </p:nvSpPr>
        <p:spPr/>
        <p:txBody>
          <a:bodyPr/>
          <a:lstStyle/>
          <a:p>
            <a:fld id="{1C475C96-EF6E-40C4-B8E9-F87A93C60C09}" type="slidenum">
              <a:rPr lang="zh-CN" altLang="en-US" smtClean="0"/>
              <a:pPr/>
              <a:t>25</a:t>
            </a:fld>
            <a:endParaRPr lang="zh-CN" altLang="en-US"/>
          </a:p>
        </p:txBody>
      </p:sp>
    </p:spTree>
    <p:extLst>
      <p:ext uri="{BB962C8B-B14F-4D97-AF65-F5344CB8AC3E}">
        <p14:creationId xmlns:p14="http://schemas.microsoft.com/office/powerpoint/2010/main" val="1095349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D83F1C62-4453-44B6-B8CE-795126F02831}" type="slidenum">
              <a:rPr lang="en-US" altLang="zh-CN"/>
              <a:pPr/>
              <a:t>27</a:t>
            </a:fld>
            <a:endParaRPr lang="en-US" altLang="zh-CN"/>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914400" marR="0" lvl="1" indent="-457200" algn="l" defTabSz="914400" rtl="0" eaLnBrk="1" fontAlgn="auto" latinLnBrk="0" hangingPunct="1">
              <a:lnSpc>
                <a:spcPct val="120000"/>
              </a:lnSpc>
              <a:spcBef>
                <a:spcPts val="300"/>
              </a:spcBef>
              <a:spcAft>
                <a:spcPts val="0"/>
              </a:spcAft>
              <a:buClr>
                <a:srgbClr val="053E49"/>
              </a:buClr>
              <a:buSzTx/>
              <a:buFontTx/>
              <a:buNone/>
              <a:tabLst/>
              <a:defRPr/>
            </a:pPr>
            <a:r>
              <a:rPr lang="en-US" altLang="zh-CN" sz="2400" b="1" dirty="0">
                <a:latin typeface="Stencil" panose="040409050D0802020404" pitchFamily="82" charset="0"/>
              </a:rPr>
              <a:t>20</a:t>
            </a:r>
            <a:r>
              <a:rPr lang="zh-CN" altLang="en-US" sz="2400" b="1" dirty="0">
                <a:latin typeface="Stencil" panose="040409050D0802020404" pitchFamily="82" charset="0"/>
              </a:rPr>
              <a:t>世纪</a:t>
            </a:r>
            <a:r>
              <a:rPr lang="en-US" altLang="zh-CN" sz="2400" b="1" dirty="0">
                <a:latin typeface="Stencil" panose="040409050D0802020404" pitchFamily="82" charset="0"/>
              </a:rPr>
              <a:t>20</a:t>
            </a:r>
            <a:r>
              <a:rPr lang="zh-CN" altLang="en-US" sz="2400" b="1" dirty="0">
                <a:latin typeface="Stencil" panose="040409050D0802020404" pitchFamily="82" charset="0"/>
              </a:rPr>
              <a:t>年代早期</a:t>
            </a:r>
            <a:endParaRPr lang="en-US" altLang="zh-CN" sz="2400" b="1" dirty="0">
              <a:latin typeface="Stencil" panose="040409050D0802020404" pitchFamily="82" charset="0"/>
            </a:endParaRPr>
          </a:p>
          <a:p>
            <a:pPr marL="914400" lvl="1" indent="-457200">
              <a:lnSpc>
                <a:spcPct val="120000"/>
              </a:lnSpc>
              <a:spcBef>
                <a:spcPts val="300"/>
              </a:spcBef>
              <a:buClr>
                <a:srgbClr val="053E49"/>
              </a:buClr>
            </a:pPr>
            <a:r>
              <a:rPr lang="zh-CN" altLang="en-US" sz="2400" dirty="0"/>
              <a:t>为了通过电缆传输图像，利用特殊的打印设备对图像进行编码，然后在接收端解码图像。</a:t>
            </a:r>
            <a:endParaRPr lang="en-US" altLang="zh-CN" sz="2400" dirty="0"/>
          </a:p>
          <a:p>
            <a:pPr marL="914400" lvl="1" indent="-457200">
              <a:lnSpc>
                <a:spcPct val="120000"/>
              </a:lnSpc>
              <a:spcBef>
                <a:spcPts val="300"/>
              </a:spcBef>
              <a:buClr>
                <a:srgbClr val="053E49"/>
              </a:buClr>
            </a:pPr>
            <a:r>
              <a:rPr lang="zh-CN" altLang="en-US" sz="2400" dirty="0"/>
              <a:t>早期的数字图像视觉质量改善处理主要研究打印步骤的选择和灰度级的分布等问题。</a:t>
            </a:r>
            <a:endParaRPr lang="en-US" altLang="zh-CN" sz="2400" dirty="0"/>
          </a:p>
          <a:p>
            <a:pPr marL="914400" lvl="1" indent="-457200">
              <a:lnSpc>
                <a:spcPct val="120000"/>
              </a:lnSpc>
              <a:spcBef>
                <a:spcPts val="300"/>
              </a:spcBef>
              <a:buClr>
                <a:srgbClr val="053E49"/>
              </a:buClr>
            </a:pPr>
            <a:r>
              <a:rPr lang="zh-CN" altLang="en-US" sz="2400" dirty="0"/>
              <a:t>早期的</a:t>
            </a:r>
            <a:r>
              <a:rPr lang="en-US" altLang="zh-CN" sz="2400" dirty="0" err="1"/>
              <a:t>Bartlane</a:t>
            </a:r>
            <a:r>
              <a:rPr lang="zh-CN" altLang="en-US" sz="2400" dirty="0"/>
              <a:t>电缆图像传输系统能够对</a:t>
            </a:r>
            <a:r>
              <a:rPr lang="en-US" altLang="zh-CN" sz="2400" dirty="0"/>
              <a:t>5</a:t>
            </a:r>
            <a:r>
              <a:rPr lang="zh-CN" altLang="en-US" sz="2400" dirty="0"/>
              <a:t>个灰度级的图像进行编码</a:t>
            </a:r>
            <a:r>
              <a:rPr lang="zh-CN" altLang="en-US" sz="2400" b="1" dirty="0"/>
              <a:t>，</a:t>
            </a:r>
            <a:r>
              <a:rPr lang="en-US" altLang="zh-CN" sz="2400" b="1" dirty="0"/>
              <a:t>1929</a:t>
            </a:r>
            <a:r>
              <a:rPr lang="zh-CN" altLang="en-US" sz="2400" b="1" dirty="0"/>
              <a:t>年增至</a:t>
            </a:r>
            <a:r>
              <a:rPr lang="en-US" altLang="zh-CN" sz="2400" b="1" dirty="0">
                <a:solidFill>
                  <a:srgbClr val="0070C0"/>
                </a:solidFill>
              </a:rPr>
              <a:t>15</a:t>
            </a:r>
            <a:r>
              <a:rPr lang="zh-CN" altLang="en-US" sz="2400" b="1" dirty="0">
                <a:solidFill>
                  <a:srgbClr val="0070C0"/>
                </a:solidFill>
              </a:rPr>
              <a:t>个灰度级</a:t>
            </a:r>
            <a:r>
              <a:rPr lang="zh-CN" altLang="en-US" sz="2400" dirty="0"/>
              <a:t>。</a:t>
            </a:r>
          </a:p>
          <a:p>
            <a:pPr eaLnBrk="1" hangingPunct="1"/>
            <a:endParaRPr lang="en-GB" dirty="0">
              <a:latin typeface="Arial" charset="0"/>
            </a:endParaRPr>
          </a:p>
        </p:txBody>
      </p:sp>
    </p:spTree>
    <p:extLst>
      <p:ext uri="{BB962C8B-B14F-4D97-AF65-F5344CB8AC3E}">
        <p14:creationId xmlns:p14="http://schemas.microsoft.com/office/powerpoint/2010/main" val="30577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0B097CC-E032-4BC9-99BE-731F6477E417}" type="slidenum">
              <a:rPr lang="en-US" altLang="zh-CN"/>
              <a:pPr/>
              <a:t>28</a:t>
            </a:fld>
            <a:endParaRPr lang="en-US" altLang="zh-CN"/>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US" altLang="zh-CN" sz="1200" b="1" dirty="0">
                <a:latin typeface="Stencil" panose="040409050D0802020404" pitchFamily="82" charset="0"/>
              </a:rPr>
              <a:t>20</a:t>
            </a:r>
            <a:r>
              <a:rPr lang="zh-CN" altLang="en-US" sz="1200" b="1" dirty="0">
                <a:latin typeface="Stencil" panose="040409050D0802020404" pitchFamily="82" charset="0"/>
              </a:rPr>
              <a:t>世纪</a:t>
            </a:r>
            <a:r>
              <a:rPr lang="en-US" altLang="zh-CN" sz="1200" b="1" dirty="0">
                <a:latin typeface="Stencil" panose="040409050D0802020404" pitchFamily="82" charset="0"/>
              </a:rPr>
              <a:t>20</a:t>
            </a:r>
            <a:r>
              <a:rPr lang="zh-CN" altLang="en-US" sz="1200" b="1" dirty="0">
                <a:latin typeface="Stencil" panose="040409050D0802020404" pitchFamily="82" charset="0"/>
              </a:rPr>
              <a:t>年代中期至晚期</a:t>
            </a:r>
            <a:endParaRPr lang="en-GB" dirty="0">
              <a:latin typeface="Arial" charset="0"/>
            </a:endParaRPr>
          </a:p>
        </p:txBody>
      </p:sp>
    </p:spTree>
    <p:extLst>
      <p:ext uri="{BB962C8B-B14F-4D97-AF65-F5344CB8AC3E}">
        <p14:creationId xmlns:p14="http://schemas.microsoft.com/office/powerpoint/2010/main" val="451892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12628CCB-9F4C-422E-A199-3C2371815533}" type="slidenum">
              <a:rPr lang="en-US" altLang="zh-CN"/>
              <a:pPr/>
              <a:t>29</a:t>
            </a:fld>
            <a:endParaRPr lang="en-US" altLang="zh-CN"/>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美国喷气推进实验室借助无人航天探测器探索太阳系的中心，</a:t>
            </a: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1964</a:t>
            </a:r>
            <a:r>
              <a:rPr kumimoji="0" lang="zh-CN" altLang="en-US"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年利用计算机技术改善航天探测器徘徊者</a:t>
            </a: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7</a:t>
            </a:r>
            <a:r>
              <a:rPr kumimoji="0" lang="zh-CN" altLang="en-US"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号传输回来的月球照片，通过计算机处理来校正机载电视摄像机固有的各种类型的图像失真。</a:t>
            </a:r>
            <a:endPar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Early 1960s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NASA’s Jet Propulsion Laboratory (JPL)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Process video images from spacecraft (Ranger)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rPr>
              <a:t>IBM 360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chemeClr val="tx1"/>
              </a:solidFill>
              <a:effectLst/>
              <a:uLnTx/>
              <a:uFillTx/>
              <a:latin typeface="Garamond" panose="02020404030301010803" pitchFamily="18" charset="0"/>
              <a:ea typeface="+mn-ea"/>
              <a:cs typeface="+mn-cs"/>
            </a:endParaRPr>
          </a:p>
          <a:p>
            <a:pPr eaLnBrk="1" hangingPunct="1"/>
            <a:endParaRPr lang="en-GB" dirty="0">
              <a:latin typeface="Arial" charset="0"/>
            </a:endParaRPr>
          </a:p>
        </p:txBody>
      </p:sp>
    </p:spTree>
    <p:extLst>
      <p:ext uri="{BB962C8B-B14F-4D97-AF65-F5344CB8AC3E}">
        <p14:creationId xmlns:p14="http://schemas.microsoft.com/office/powerpoint/2010/main" val="2106773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8C20B08D-6419-4079-8F5A-340BDBF9256F}" type="slidenum">
              <a:rPr lang="en-US" altLang="zh-CN"/>
              <a:pPr/>
              <a:t>30</a:t>
            </a:fld>
            <a:endParaRPr lang="en-US" altLang="zh-CN"/>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Garamond" panose="02020404030301010803" pitchFamily="18" charset="0"/>
              </a:rPr>
              <a:t>1979</a:t>
            </a:r>
            <a:r>
              <a:rPr lang="zh-CN" altLang="en-US" sz="1200" dirty="0">
                <a:latin typeface="Garamond" panose="02020404030301010803" pitchFamily="18" charset="0"/>
              </a:rPr>
              <a:t>年，</a:t>
            </a:r>
            <a:r>
              <a:rPr lang="en-US" altLang="zh-CN" sz="1200" dirty="0">
                <a:latin typeface="Garamond" panose="02020404030301010803" pitchFamily="18" charset="0"/>
              </a:rPr>
              <a:t>Godfrey N. Hounsfield</a:t>
            </a:r>
            <a:r>
              <a:rPr lang="zh-CN" altLang="en-US" sz="1200" dirty="0">
                <a:latin typeface="Garamond" panose="02020404030301010803" pitchFamily="18" charset="0"/>
              </a:rPr>
              <a:t>和</a:t>
            </a:r>
            <a:r>
              <a:rPr lang="en-US" altLang="zh-CN" sz="1200" dirty="0">
                <a:latin typeface="Garamond" panose="02020404030301010803" pitchFamily="18" charset="0"/>
              </a:rPr>
              <a:t>Allan M. Cormack</a:t>
            </a:r>
            <a:r>
              <a:rPr lang="zh-CN" altLang="en-US" sz="1200" dirty="0">
                <a:latin typeface="Garamond" panose="02020404030301010803" pitchFamily="18" charset="0"/>
              </a:rPr>
              <a:t>因发明计算机断层技术而获得诺贝尔医学奖，这与</a:t>
            </a:r>
            <a:r>
              <a:rPr lang="en-US" altLang="zh-CN" sz="1200" dirty="0">
                <a:latin typeface="Garamond" panose="02020404030301010803" pitchFamily="18" charset="0"/>
              </a:rPr>
              <a:t>X</a:t>
            </a:r>
            <a:r>
              <a:rPr lang="zh-CN" altLang="en-US" sz="1200" dirty="0">
                <a:latin typeface="Garamond" panose="02020404030301010803" pitchFamily="18" charset="0"/>
              </a:rPr>
              <a:t>射线的发现相距近</a:t>
            </a:r>
            <a:r>
              <a:rPr lang="en-US" altLang="zh-CN" sz="1200" dirty="0">
                <a:latin typeface="Garamond" panose="02020404030301010803" pitchFamily="18" charset="0"/>
              </a:rPr>
              <a:t>100</a:t>
            </a:r>
            <a:r>
              <a:rPr lang="zh-CN" altLang="en-US" sz="1200" dirty="0">
                <a:latin typeface="Garamond" panose="02020404030301010803" pitchFamily="18" charset="0"/>
              </a:rPr>
              <a:t>年。</a:t>
            </a:r>
            <a:endParaRPr lang="en-US" altLang="zh-CN" sz="1200" dirty="0">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33CC"/>
                </a:solidFill>
                <a:latin typeface="Garamond" panose="02020404030301010803" pitchFamily="18" charset="0"/>
              </a:rPr>
              <a:t>X</a:t>
            </a:r>
            <a:r>
              <a:rPr lang="zh-CN" altLang="en-US" sz="1200" b="1" dirty="0">
                <a:solidFill>
                  <a:srgbClr val="0033CC"/>
                </a:solidFill>
                <a:latin typeface="Garamond" panose="02020404030301010803" pitchFamily="18" charset="0"/>
              </a:rPr>
              <a:t>射线计算机断层成像</a:t>
            </a:r>
            <a:r>
              <a:rPr lang="zh-CN" altLang="en-US" sz="1200" b="1" dirty="0">
                <a:latin typeface="Garamond" panose="02020404030301010803" pitchFamily="18" charset="0"/>
              </a:rPr>
              <a:t>利用不同组织对</a:t>
            </a:r>
            <a:r>
              <a:rPr lang="en-US" altLang="zh-CN" sz="1200" b="1" dirty="0">
                <a:latin typeface="Garamond" panose="02020404030301010803" pitchFamily="18" charset="0"/>
              </a:rPr>
              <a:t>X</a:t>
            </a:r>
            <a:r>
              <a:rPr lang="zh-CN" altLang="en-US" sz="1200" b="1" dirty="0">
                <a:latin typeface="Garamond" panose="02020404030301010803" pitchFamily="18" charset="0"/>
              </a:rPr>
              <a:t>射线的吸收系数不同，通过旋转生成多个轴向的投影数据，对投影数据进行处理计算出人体切片图像</a:t>
            </a:r>
            <a:r>
              <a:rPr lang="zh-CN" altLang="en-US" sz="1100" b="1" dirty="0">
                <a:latin typeface="Garamond" panose="02020404030301010803"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Garamond" panose="02020404030301010803" pitchFamily="18" charset="0"/>
            </a:endParaRPr>
          </a:p>
          <a:p>
            <a:pPr eaLnBrk="1" hangingPunct="1"/>
            <a:endParaRPr lang="en-GB" dirty="0">
              <a:latin typeface="Arial" charset="0"/>
            </a:endParaRPr>
          </a:p>
        </p:txBody>
      </p:sp>
    </p:spTree>
    <p:extLst>
      <p:ext uri="{BB962C8B-B14F-4D97-AF65-F5344CB8AC3E}">
        <p14:creationId xmlns:p14="http://schemas.microsoft.com/office/powerpoint/2010/main" val="262959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8AF958A-9388-4B26-9849-CD336036D819}" type="slidenum">
              <a:rPr lang="en-US" altLang="zh-CN"/>
              <a:pPr/>
              <a:t>31</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zh-CN" altLang="en-US" dirty="0">
                <a:latin typeface="Arial" charset="0"/>
              </a:rPr>
              <a:t>在工业、医学及生物科学等领域，数字图像的对比度增强和伪彩色映射技术用于</a:t>
            </a:r>
            <a:r>
              <a:rPr lang="en-US" altLang="zh-CN" dirty="0">
                <a:latin typeface="Arial" charset="0"/>
              </a:rPr>
              <a:t>X</a:t>
            </a:r>
            <a:r>
              <a:rPr lang="zh-CN" altLang="en-US" dirty="0">
                <a:latin typeface="Arial" charset="0"/>
              </a:rPr>
              <a:t>射线、超声波以及其他图像判读。</a:t>
            </a:r>
          </a:p>
          <a:p>
            <a:pPr eaLnBrk="1" hangingPunct="1"/>
            <a:r>
              <a:rPr lang="zh-CN" altLang="en-US" dirty="0">
                <a:latin typeface="Arial" charset="0"/>
              </a:rPr>
              <a:t>在地理学领域，利用相同或相似的技术从航空和卫星图像中研究污染模式。</a:t>
            </a:r>
          </a:p>
          <a:p>
            <a:pPr eaLnBrk="1" hangingPunct="1"/>
            <a:r>
              <a:rPr lang="zh-CN" altLang="en-US" dirty="0">
                <a:latin typeface="Arial" charset="0"/>
              </a:rPr>
              <a:t>在考古学领域，利用数字图像增强和复原方法修复不可复制的艺术作品、稀有珍贵物品的惟一现存记录等。</a:t>
            </a:r>
          </a:p>
          <a:p>
            <a:pPr eaLnBrk="1" hangingPunct="1"/>
            <a:r>
              <a:rPr lang="zh-CN" altLang="en-US" dirty="0">
                <a:latin typeface="Arial" charset="0"/>
              </a:rPr>
              <a:t>在物理学及相关领域，数字图像技术用于增强高能等离子、电子显微镜等获取的实验图像。</a:t>
            </a:r>
          </a:p>
          <a:p>
            <a:pPr eaLnBrk="1" hangingPunct="1"/>
            <a:endParaRPr lang="en-GB" dirty="0">
              <a:latin typeface="Arial" charset="0"/>
            </a:endParaRPr>
          </a:p>
        </p:txBody>
      </p:sp>
    </p:spTree>
    <p:extLst>
      <p:ext uri="{BB962C8B-B14F-4D97-AF65-F5344CB8AC3E}">
        <p14:creationId xmlns:p14="http://schemas.microsoft.com/office/powerpoint/2010/main" val="3225371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68288-E107-4893-A88A-55AC565D45F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97931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BB334-97E9-4ACC-8772-42E1FA6DE49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GB" dirty="0">
                <a:latin typeface="Arial" charset="0"/>
              </a:rPr>
              <a:t>image display or printing</a:t>
            </a:r>
          </a:p>
        </p:txBody>
      </p:sp>
    </p:spTree>
    <p:extLst>
      <p:ext uri="{BB962C8B-B14F-4D97-AF65-F5344CB8AC3E}">
        <p14:creationId xmlns:p14="http://schemas.microsoft.com/office/powerpoint/2010/main" val="1482292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A3ECF-3E67-44B5-A6AB-FE1CD83C761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197645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32A1B-D39A-478C-9C2E-3F10F48CC73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597731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06F3-15B4-4946-849D-754258FE403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754911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AB1F5-E28C-4399-A0E0-B2E58C2E8EA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306024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EB459-6538-4404-B2D3-4624F74B4FD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dirty="0">
                <a:latin typeface="Arial" charset="0"/>
              </a:rPr>
              <a:t>Feature extraction is an important step of any machine learning pipeline. It refers to using different algorithms and techniques to compute representations (also called features, or feature vectors) that facilitate a downstream task. One of the main goals of the process is to reduce the original data to a representation that is compact but meaningful. </a:t>
            </a:r>
            <a:endParaRPr lang="en-GB" dirty="0">
              <a:latin typeface="Arial" charset="0"/>
            </a:endParaRPr>
          </a:p>
        </p:txBody>
      </p:sp>
    </p:spTree>
    <p:extLst>
      <p:ext uri="{BB962C8B-B14F-4D97-AF65-F5344CB8AC3E}">
        <p14:creationId xmlns:p14="http://schemas.microsoft.com/office/powerpoint/2010/main" val="380761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1BF28-67F5-4580-96A1-8D449D792775}"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zh-CN" altLang="en-US" dirty="0">
                <a:latin typeface="Arial" charset="0"/>
              </a:rPr>
              <a:t>鸢尾花数据集（</a:t>
            </a:r>
            <a:r>
              <a:rPr lang="en-US" altLang="zh-CN" dirty="0">
                <a:latin typeface="Arial" charset="0"/>
              </a:rPr>
              <a:t>Iris data set</a:t>
            </a:r>
            <a:r>
              <a:rPr lang="zh-CN" altLang="en-US" dirty="0">
                <a:latin typeface="Arial" charset="0"/>
              </a:rPr>
              <a:t>）应该是模式识别中最著名的数据集，直到今天，</a:t>
            </a:r>
            <a:r>
              <a:rPr lang="en-US" altLang="zh-CN" dirty="0">
                <a:latin typeface="Arial" charset="0"/>
              </a:rPr>
              <a:t>Fisher</a:t>
            </a:r>
            <a:r>
              <a:rPr lang="zh-CN" altLang="en-US" dirty="0">
                <a:latin typeface="Arial" charset="0"/>
              </a:rPr>
              <a:t>的那篇论文（</a:t>
            </a:r>
            <a:r>
              <a:rPr lang="en-US" altLang="zh-CN" dirty="0">
                <a:latin typeface="Arial" charset="0"/>
              </a:rPr>
              <a:t>1936</a:t>
            </a:r>
            <a:r>
              <a:rPr lang="zh-CN" altLang="en-US" dirty="0">
                <a:latin typeface="Arial" charset="0"/>
              </a:rPr>
              <a:t>）还是经典。通过花萼（</a:t>
            </a:r>
            <a:r>
              <a:rPr lang="en-US" altLang="zh-CN" dirty="0">
                <a:latin typeface="Arial" charset="0"/>
              </a:rPr>
              <a:t>sepal</a:t>
            </a:r>
            <a:r>
              <a:rPr lang="zh-CN" altLang="en-US" dirty="0">
                <a:latin typeface="Arial" charset="0"/>
              </a:rPr>
              <a:t>）和花瓣（</a:t>
            </a:r>
            <a:r>
              <a:rPr lang="en-US" altLang="zh-CN" dirty="0">
                <a:latin typeface="Arial" charset="0"/>
              </a:rPr>
              <a:t>petal</a:t>
            </a:r>
            <a:r>
              <a:rPr lang="zh-CN" altLang="en-US" dirty="0">
                <a:latin typeface="Arial" charset="0"/>
              </a:rPr>
              <a:t>）的长和宽，共四组数据，来区分三种鸢尾花：山鸢尾（</a:t>
            </a:r>
            <a:r>
              <a:rPr lang="en-US" altLang="zh-CN" dirty="0">
                <a:latin typeface="Arial" charset="0"/>
              </a:rPr>
              <a:t>Iris </a:t>
            </a:r>
            <a:r>
              <a:rPr lang="en-US" altLang="zh-CN" dirty="0" err="1">
                <a:latin typeface="Arial" charset="0"/>
              </a:rPr>
              <a:t>Setosa</a:t>
            </a:r>
            <a:r>
              <a:rPr lang="zh-CN" altLang="en-US" dirty="0">
                <a:latin typeface="Arial" charset="0"/>
              </a:rPr>
              <a:t>）、变色鸢尾（</a:t>
            </a:r>
            <a:r>
              <a:rPr lang="en-US" altLang="zh-CN" dirty="0">
                <a:latin typeface="Arial" charset="0"/>
              </a:rPr>
              <a:t>Iris Versicolor</a:t>
            </a:r>
            <a:r>
              <a:rPr lang="zh-CN" altLang="en-US" dirty="0">
                <a:latin typeface="Arial" charset="0"/>
              </a:rPr>
              <a:t>）和维吉尼亚鸢尾（</a:t>
            </a:r>
            <a:r>
              <a:rPr lang="en-US" altLang="zh-CN" dirty="0">
                <a:latin typeface="Arial" charset="0"/>
              </a:rPr>
              <a:t>Iris </a:t>
            </a:r>
            <a:r>
              <a:rPr lang="en-US" altLang="zh-CN" dirty="0" err="1">
                <a:latin typeface="Arial" charset="0"/>
              </a:rPr>
              <a:t>Virginica</a:t>
            </a:r>
            <a:r>
              <a:rPr lang="zh-CN" altLang="en-US" dirty="0">
                <a:latin typeface="Arial" charset="0"/>
              </a:rPr>
              <a:t>）。</a:t>
            </a:r>
            <a:endParaRPr lang="en-US" altLang="zh-CN" dirty="0">
              <a:latin typeface="Arial" charset="0"/>
            </a:endParaRPr>
          </a:p>
          <a:p>
            <a:pPr eaLnBrk="1" hangingPunct="1"/>
            <a:r>
              <a:rPr lang="zh-CN" altLang="en-US" dirty="0">
                <a:latin typeface="Arial" charset="0"/>
              </a:rPr>
              <a:t>已知鸢尾花</a:t>
            </a:r>
            <a:r>
              <a:rPr lang="en-GB" dirty="0">
                <a:latin typeface="Arial" charset="0"/>
              </a:rPr>
              <a:t>iris</a:t>
            </a:r>
            <a:r>
              <a:rPr lang="zh-CN" altLang="en-US" dirty="0">
                <a:latin typeface="Arial" charset="0"/>
              </a:rPr>
              <a:t>分为三个不同的类型：山鸢尾花</a:t>
            </a:r>
            <a:r>
              <a:rPr lang="en-GB" dirty="0" err="1">
                <a:latin typeface="Arial" charset="0"/>
              </a:rPr>
              <a:t>Setosa</a:t>
            </a:r>
            <a:r>
              <a:rPr lang="en-GB" dirty="0">
                <a:latin typeface="Arial" charset="0"/>
              </a:rPr>
              <a:t>、</a:t>
            </a:r>
            <a:r>
              <a:rPr lang="zh-CN" altLang="en-US" dirty="0">
                <a:latin typeface="Arial" charset="0"/>
              </a:rPr>
              <a:t>变色鸢尾花</a:t>
            </a:r>
            <a:r>
              <a:rPr lang="en-GB" dirty="0">
                <a:latin typeface="Arial" charset="0"/>
              </a:rPr>
              <a:t>Versicolor、</a:t>
            </a:r>
            <a:r>
              <a:rPr lang="zh-CN" altLang="en-US" dirty="0">
                <a:latin typeface="Arial" charset="0"/>
              </a:rPr>
              <a:t>韦尔吉尼娅鸢尾花</a:t>
            </a:r>
            <a:r>
              <a:rPr lang="en-GB" dirty="0" err="1">
                <a:latin typeface="Arial" charset="0"/>
              </a:rPr>
              <a:t>Virginica</a:t>
            </a:r>
            <a:r>
              <a:rPr lang="en-GB" dirty="0">
                <a:latin typeface="Arial" charset="0"/>
              </a:rPr>
              <a:t>，</a:t>
            </a:r>
            <a:r>
              <a:rPr lang="zh-CN" altLang="en-US" dirty="0">
                <a:latin typeface="Arial" charset="0"/>
              </a:rPr>
              <a:t>这个分类主要是依据鸢尾花的花萼长度、宽度和花瓣的长度、宽度四个指标。</a:t>
            </a:r>
            <a:endParaRPr lang="en-US" altLang="zh-CN" dirty="0">
              <a:latin typeface="Arial" charset="0"/>
            </a:endParaRPr>
          </a:p>
          <a:p>
            <a:pPr eaLnBrk="1" hangingPunct="1"/>
            <a:r>
              <a:rPr lang="en-GB" dirty="0">
                <a:latin typeface="Arial" charset="0"/>
              </a:rPr>
              <a:t>Sepal length/width:</a:t>
            </a:r>
            <a:r>
              <a:rPr lang="zh-CN" altLang="en-US" dirty="0">
                <a:latin typeface="Arial" charset="0"/>
              </a:rPr>
              <a:t>花萼的长度</a:t>
            </a:r>
            <a:r>
              <a:rPr lang="en-US" altLang="zh-CN" dirty="0">
                <a:latin typeface="Arial" charset="0"/>
              </a:rPr>
              <a:t>/</a:t>
            </a:r>
            <a:r>
              <a:rPr lang="zh-CN" altLang="en-US" dirty="0">
                <a:latin typeface="Arial" charset="0"/>
              </a:rPr>
              <a:t>宽度数据</a:t>
            </a:r>
          </a:p>
          <a:p>
            <a:pPr eaLnBrk="1" hangingPunct="1"/>
            <a:r>
              <a:rPr lang="en-GB" dirty="0">
                <a:latin typeface="Arial" charset="0"/>
              </a:rPr>
              <a:t>Petal length/width:</a:t>
            </a:r>
            <a:r>
              <a:rPr lang="zh-CN" altLang="en-US" dirty="0">
                <a:latin typeface="Arial" charset="0"/>
              </a:rPr>
              <a:t>花瓣的长度</a:t>
            </a:r>
            <a:r>
              <a:rPr lang="en-US" altLang="zh-CN" dirty="0">
                <a:latin typeface="Arial" charset="0"/>
              </a:rPr>
              <a:t>/</a:t>
            </a:r>
            <a:r>
              <a:rPr lang="zh-CN" altLang="en-US" dirty="0">
                <a:latin typeface="Arial" charset="0"/>
              </a:rPr>
              <a:t>宽度数据</a:t>
            </a:r>
          </a:p>
          <a:p>
            <a:pPr eaLnBrk="1" hangingPunct="1"/>
            <a:r>
              <a:rPr lang="en-GB" dirty="0">
                <a:latin typeface="Arial" charset="0"/>
              </a:rPr>
              <a:t>Species：</a:t>
            </a:r>
            <a:r>
              <a:rPr lang="zh-CN" altLang="en-US" dirty="0">
                <a:latin typeface="Arial" charset="0"/>
              </a:rPr>
              <a:t>植物学家鉴定的花的类型</a:t>
            </a:r>
            <a:endParaRPr lang="en-GB" dirty="0">
              <a:latin typeface="Arial" charset="0"/>
            </a:endParaRPr>
          </a:p>
        </p:txBody>
      </p:sp>
    </p:spTree>
    <p:extLst>
      <p:ext uri="{BB962C8B-B14F-4D97-AF65-F5344CB8AC3E}">
        <p14:creationId xmlns:p14="http://schemas.microsoft.com/office/powerpoint/2010/main" val="63898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74602-E65D-4761-99FB-207254B6AC1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863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latin typeface="Times New Roman" panose="02020503050405090304" charset="0"/>
                <a:ea typeface="Times New Roman" panose="02020503050405090304" charset="0"/>
                <a:cs typeface="Times New Roman" panose="02020503050405090304" charset="0"/>
                <a:sym typeface="+mn-ea"/>
              </a:rPr>
              <a:t>平时考核包括课后作业，课堂抽点问题。</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7BAB10-AC8F-44E6-AF0A-1A055D4802E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112294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BB334-97E9-4ACC-8772-42E1FA6DE49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GB" dirty="0">
                <a:latin typeface="Arial" charset="0"/>
              </a:rPr>
              <a:t>image display or printing</a:t>
            </a:r>
          </a:p>
        </p:txBody>
      </p:sp>
    </p:spTree>
    <p:extLst>
      <p:ext uri="{BB962C8B-B14F-4D97-AF65-F5344CB8AC3E}">
        <p14:creationId xmlns:p14="http://schemas.microsoft.com/office/powerpoint/2010/main" val="1965155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BBD6-EE2D-E74F-8269-72CA6D925B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DD56FA-A3B7-1ECF-8868-C5C1252C64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3D61D8-A6DB-4D4D-BE50-06CE99766E5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a:extLst>
              <a:ext uri="{FF2B5EF4-FFF2-40B4-BE49-F238E27FC236}">
                <a16:creationId xmlns:a16="http://schemas.microsoft.com/office/drawing/2014/main" id="{99F37765-728F-84F6-8C3A-E6E0C8F71990}"/>
              </a:ext>
            </a:extLst>
          </p:cNvPr>
          <p:cNvSpPr>
            <a:spLocks noGrp="1"/>
          </p:cNvSpPr>
          <p:nvPr>
            <p:ph type="sldNum" sz="quarter" idx="10"/>
          </p:nvPr>
        </p:nvSpPr>
        <p:spPr/>
        <p:txBody>
          <a:bodyPr/>
          <a:lstStyle/>
          <a:p>
            <a:fld id="{ADEA54C2-C155-401B-88BE-B08BCC95FB55}" type="slidenum">
              <a:rPr lang="zh-CN" altLang="en-US" smtClean="0"/>
              <a:t>49</a:t>
            </a:fld>
            <a:endParaRPr lang="zh-CN" altLang="en-US"/>
          </a:p>
        </p:txBody>
      </p:sp>
    </p:spTree>
    <p:extLst>
      <p:ext uri="{BB962C8B-B14F-4D97-AF65-F5344CB8AC3E}">
        <p14:creationId xmlns:p14="http://schemas.microsoft.com/office/powerpoint/2010/main" val="3702930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感知器感知的是一个连续的图像</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51</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53</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55</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56</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57</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59</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60</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61</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63</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64</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2EF0-79C1-6F8F-E930-DADC5E6E85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D8D8FA-37A3-5FCB-2214-A7388D1B31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F35CC5-E67D-0C0E-706C-2FF044BF5F65}"/>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E9FC53E0-E111-ED02-14E2-F0AE6A19E866}"/>
              </a:ext>
            </a:extLst>
          </p:cNvPr>
          <p:cNvSpPr>
            <a:spLocks noGrp="1"/>
          </p:cNvSpPr>
          <p:nvPr>
            <p:ph type="sldNum" sz="quarter" idx="10"/>
          </p:nvPr>
        </p:nvSpPr>
        <p:spPr/>
        <p:txBody>
          <a:bodyPr/>
          <a:lstStyle/>
          <a:p>
            <a:fld id="{ADEA54C2-C155-401B-88BE-B08BCC95FB55}" type="slidenum">
              <a:rPr lang="zh-CN" altLang="en-US" smtClean="0"/>
              <a:t>65</a:t>
            </a:fld>
            <a:endParaRPr lang="zh-CN" altLang="en-US"/>
          </a:p>
        </p:txBody>
      </p:sp>
    </p:spTree>
    <p:extLst>
      <p:ext uri="{BB962C8B-B14F-4D97-AF65-F5344CB8AC3E}">
        <p14:creationId xmlns:p14="http://schemas.microsoft.com/office/powerpoint/2010/main" val="2057765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r>
              <a:rPr kumimoji="1" lang="zh-CN" altLang="en-US" dirty="0">
                <a:latin typeface="Times New Roman" panose="02020503050405090304" charset="0"/>
                <a:ea typeface="宋体" charset="0"/>
                <a:cs typeface="Times New Roman" panose="02020503050405090304" charset="0"/>
                <a:sym typeface="+mn-ea"/>
              </a:rPr>
              <a:t>高对比度：灰度跨越值域范围广，图像明亮</a:t>
            </a:r>
          </a:p>
          <a:p>
            <a:pPr marL="1257300" lvl="2" indent="-342900" fontAlgn="auto">
              <a:buFont typeface="Wingdings" panose="05000000000000000000" pitchFamily="2" charset="2"/>
              <a:buChar char="n"/>
            </a:pPr>
            <a:r>
              <a:rPr kumimoji="1" lang="zh-CN" altLang="en-US" dirty="0">
                <a:latin typeface="Times New Roman" panose="02020503050405090304" charset="0"/>
                <a:ea typeface="宋体" charset="0"/>
                <a:cs typeface="Times New Roman" panose="02020503050405090304" charset="0"/>
                <a:sym typeface="+mn-ea"/>
              </a:rPr>
              <a:t>低对比度：灰度跨越值域范围小，图像灰暗</a:t>
            </a:r>
            <a:endParaRPr lang="zh-CN" altLang="en-US" dirty="0"/>
          </a:p>
          <a:p>
            <a:pPr algn="just">
              <a:spcBef>
                <a:spcPct val="60000"/>
              </a:spcBef>
            </a:pPr>
            <a:r>
              <a:rPr lang="zh-CN" altLang="en-US" dirty="0">
                <a:sym typeface="+mn-ea"/>
              </a:rPr>
              <a:t>当一幅图像中像素可感知的数值有高的动态范围时，那么我们认为该图像具有高的对比度。</a:t>
            </a:r>
            <a:endParaRPr lang="zh-CN" altLang="en-US" dirty="0"/>
          </a:p>
          <a:p>
            <a:pPr algn="just">
              <a:spcBef>
                <a:spcPct val="60000"/>
              </a:spcBef>
            </a:pPr>
            <a:r>
              <a:rPr lang="zh-CN" altLang="en-US" dirty="0">
                <a:sym typeface="+mn-ea"/>
              </a:rPr>
              <a:t>相反，具有低动态范围的图像就很呆滞，看上去像冲淡了灰度</a:t>
            </a: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66</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2" indent="0" fontAlgn="auto">
              <a:buFont typeface="Wingdings" panose="05000000000000000000" pitchFamily="2" charset="2"/>
              <a:buNone/>
            </a:pPr>
            <a:r>
              <a:rPr lang="zh-CN" altLang="en-US" dirty="0"/>
              <a:t>单位距离：可以是</a:t>
            </a:r>
            <a:r>
              <a:rPr lang="en-US" altLang="zh-CN" dirty="0"/>
              <a:t>1mm</a:t>
            </a:r>
            <a:r>
              <a:rPr lang="zh-CN" altLang="en-US" dirty="0"/>
              <a:t>，图上示例就是</a:t>
            </a:r>
            <a:r>
              <a:rPr lang="en-US" altLang="zh-CN" dirty="0"/>
              <a:t>4dpi</a:t>
            </a: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67</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68</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69</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70</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Relationships Between Pixels</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3336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Each of them are at a unit distance from P.</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4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 Each of them are at Euclidean distance of 1.414 from P.</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57768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93901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邻域与邻接是不同的！</a:t>
            </a:r>
            <a:endParaRPr lang="en-US" altLang="zh-CN" dirty="0"/>
          </a:p>
          <a:p>
            <a:r>
              <a:rPr lang="zh-CN" altLang="en-US" dirty="0"/>
              <a:t>相似性准则</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28163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7DE2-0253-5F8C-C1F3-DF1B047E30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D43011-E177-BDF0-2F13-22E72CCFEE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A10AEE-8B31-50FF-063C-3F336B3C4C68}"/>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6FCF8EBF-6589-7637-0B51-7B24788F54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08739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7252-6D85-DDBB-38F9-AE197E554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20B607-81C0-2EAF-F6FC-7AB030DA1D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8DAECE-DF22-1F88-8C36-D35FBBD6D51A}"/>
              </a:ext>
            </a:extLst>
          </p:cNvPr>
          <p:cNvSpPr>
            <a:spLocks noGrp="1"/>
          </p:cNvSpPr>
          <p:nvPr>
            <p:ph type="body" idx="1"/>
          </p:nvPr>
        </p:nvSpPr>
        <p:spPr/>
        <p:txBody>
          <a:bodyPr/>
          <a:lstStyle/>
          <a:p>
            <a:pPr marL="1257300" lvl="2" indent="-342900" fontAlgn="auto">
              <a:buFont typeface="Wingdings" panose="05000000000000000000" pitchFamily="2" charset="2"/>
              <a:buChar char="n"/>
            </a:pP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从右下角的</a:t>
            </a:r>
            <a:r>
              <a:rPr kumimoji="1" lang="en-US" altLang="zh-CN"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1</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到右上角的</a:t>
            </a:r>
            <a:r>
              <a:rPr kumimoji="1" lang="en-US" altLang="zh-CN"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1</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，从</a:t>
            </a:r>
            <a:r>
              <a:rPr kumimoji="1" lang="en-US" altLang="zh-CN"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8</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邻接的角度上有两条路线，这在后续一些图像处理操作（例如边缘检测）中是希望尽可能避免的，因此考虑</a:t>
            </a:r>
            <a:r>
              <a:rPr kumimoji="1" lang="en-US" altLang="zh-CN"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endParaRPr lang="zh-CN" altLang="en-US" dirty="0"/>
          </a:p>
        </p:txBody>
      </p:sp>
      <p:sp>
        <p:nvSpPr>
          <p:cNvPr id="4" name="灯片编号占位符 3">
            <a:extLst>
              <a:ext uri="{FF2B5EF4-FFF2-40B4-BE49-F238E27FC236}">
                <a16:creationId xmlns:a16="http://schemas.microsoft.com/office/drawing/2014/main" id="{94B204FD-A436-3721-FBCA-ACF62559052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498294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r>
              <a:rPr lang="en-US" altLang="zh-CN" dirty="0" err="1"/>
              <a:t>b,d</a:t>
            </a:r>
            <a:endParaRPr lang="en-US" altLang="zh-CN" dirty="0"/>
          </a:p>
          <a:p>
            <a:pPr marL="1257300" lvl="2" indent="-342900" fontAlgn="auto">
              <a:buFont typeface="Wingdings" panose="05000000000000000000" pitchFamily="2" charset="2"/>
              <a:buChar char="n"/>
            </a:pPr>
            <a:r>
              <a:rPr lang="en-US" altLang="zh-CN" dirty="0"/>
              <a:t>h</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rgbClr val="0000FF"/>
                </a:solidFill>
                <a:latin typeface="Times New Roman" panose="02020603050405020304" pitchFamily="18" charset="0"/>
                <a:ea typeface="+mn-ea"/>
                <a:cs typeface="Times New Roman" panose="02020603050405020304" pitchFamily="18" charset="0"/>
              </a:rPr>
              <a:t>两个像素之间的通路</a:t>
            </a:r>
            <a:r>
              <a:rPr lang="es-ES" altLang="zh-CN" dirty="0"/>
              <a:t>(x 0 , y 0 ), (x 1 , y 1 ), (x 2 , y 2 ) … (x n , y n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0112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988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altLang="zh-CN" dirty="0">
                <a:solidFill>
                  <a:srgbClr val="FFFFFF"/>
                </a:solidFill>
                <a:ea typeface="ＭＳ Ｐゴシック" panose="020B0600070205080204" pitchFamily="34" charset="-128"/>
              </a:rPr>
              <a:t>What is Digital Image Processing?</a:t>
            </a:r>
            <a:endParaRPr lang="zh-CN" altLang="en-US" dirty="0"/>
          </a:p>
          <a:p>
            <a:r>
              <a:rPr lang="en-US" altLang="zh-CN" dirty="0"/>
              <a:t>20 </a:t>
            </a:r>
            <a:r>
              <a:rPr lang="zh-CN" altLang="en-US" dirty="0"/>
              <a:t>世纪 </a:t>
            </a:r>
            <a:r>
              <a:rPr lang="en-US" altLang="zh-CN" dirty="0"/>
              <a:t>50 </a:t>
            </a:r>
            <a:r>
              <a:rPr lang="zh-CN" altLang="en-US" dirty="0"/>
              <a:t>年代，电子计算机已经发展到一定水平人们开始利用计算机来处理图形和图像信息，这便是早期的图像处理。早期图像处理的目的是改善图像的质量，它以人为对象，以人的视觉效果为目的。</a:t>
            </a:r>
            <a:endParaRPr lang="en-US" altLang="zh-CN" dirty="0"/>
          </a:p>
          <a:p>
            <a:r>
              <a:rPr lang="zh-CN" altLang="en-US" dirty="0"/>
              <a:t>，</a:t>
            </a:r>
            <a:endParaRPr lang="en-US" altLang="zh-CN" dirty="0"/>
          </a:p>
          <a:p>
            <a:r>
              <a:rPr lang="en-US" altLang="zh-CN" sz="2800" b="1" dirty="0"/>
              <a:t>Digital image processing focuses on two major tasks</a:t>
            </a:r>
          </a:p>
          <a:p>
            <a:pPr lvl="1"/>
            <a:r>
              <a:rPr lang="en-US" altLang="zh-CN" sz="2600" b="1" dirty="0"/>
              <a:t>Improvement of pictorial information for </a:t>
            </a:r>
            <a:r>
              <a:rPr lang="en-US" altLang="zh-CN" sz="2600" b="1" dirty="0">
                <a:solidFill>
                  <a:srgbClr val="0033CC"/>
                </a:solidFill>
              </a:rPr>
              <a:t>human interpretation</a:t>
            </a:r>
          </a:p>
          <a:p>
            <a:pPr lvl="1"/>
            <a:r>
              <a:rPr lang="en-US" altLang="zh-CN" sz="2600" b="1" dirty="0"/>
              <a:t>Processing of image data for storage, transmission and representation for </a:t>
            </a:r>
            <a:r>
              <a:rPr lang="en-US" altLang="zh-CN" sz="2600" b="1" dirty="0">
                <a:solidFill>
                  <a:srgbClr val="0033CC"/>
                </a:solidFill>
              </a:rPr>
              <a:t>autonomous machine perception</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96709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p and q are pixels of an image subset S then p is connected to q in S if there is a path from p to q consisting entirely of pixels in S.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707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谁是</a:t>
            </a:r>
            <a:r>
              <a:rPr lang="en-US" altLang="zh-CN" dirty="0"/>
              <a:t>4</a:t>
            </a:r>
            <a:r>
              <a:rPr lang="zh-CN" altLang="en-US" dirty="0"/>
              <a:t>邻接边界？谁是</a:t>
            </a:r>
            <a:r>
              <a:rPr lang="en-US" altLang="zh-CN" dirty="0"/>
              <a:t>8</a:t>
            </a:r>
            <a:r>
              <a:rPr lang="zh-CN" altLang="en-US" dirty="0"/>
              <a:t>邻接的边界</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73319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4</a:t>
            </a:r>
            <a:r>
              <a:rPr lang="zh-CN" altLang="en-US" sz="1200" b="1" dirty="0"/>
              <a:t>邻接那个点就不与外界相互邻接</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2590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连通性是描述区域和边界的重要概念</a:t>
            </a:r>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图像中每一个连通集构成一个区域，图像可认为是由多个区域组成。区域的边界也称为区域的</a:t>
            </a:r>
            <a:r>
              <a:rPr lang="x-none" altLang="zh-CN" sz="1200" b="1" dirty="0">
                <a:solidFill>
                  <a:srgbClr val="0033CC"/>
                </a:solidFill>
              </a:rPr>
              <a:t>轮廓</a:t>
            </a:r>
            <a:r>
              <a:rPr lang="x-none" altLang="zh-CN" sz="1200" b="1" dirty="0"/>
              <a:t>，它将区域与其他区域分开。</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开区域连同它的边界一起称为</a:t>
            </a:r>
            <a:r>
              <a:rPr lang="x-none" altLang="zh-CN" sz="1200" b="1" dirty="0">
                <a:solidFill>
                  <a:srgbClr val="0033CC"/>
                </a:solidFill>
              </a:rPr>
              <a:t>闭区域</a:t>
            </a:r>
            <a:r>
              <a:rPr lang="x-none" altLang="zh-CN" sz="1200" b="1" dirty="0"/>
              <a:t>。</a:t>
            </a:r>
            <a:endParaRPr lang="zh-CN" altLang="en-US"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8718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lgn="just"/>
            <a:r>
              <a:rPr lang="zh-CN" altLang="en-US" dirty="0">
                <a:sym typeface="+mn-ea"/>
              </a:rPr>
              <a:t>画三个点，分别表示</a:t>
            </a:r>
            <a:r>
              <a:rPr lang="en-US" altLang="zh-CN" dirty="0">
                <a:sym typeface="+mn-ea"/>
              </a:rPr>
              <a:t>p q r</a:t>
            </a:r>
            <a:endParaRPr lang="en-US" altLang="zh-CN" dirty="0"/>
          </a:p>
          <a:p>
            <a:pPr algn="just"/>
            <a:endParaRPr lang="zh-CN" altLang="en-US">
              <a:latin typeface="Times New Roman" panose="02020503050405090304" charset="0"/>
              <a:sym typeface="+mn-ea"/>
            </a:endParaRPr>
          </a:p>
          <a:p>
            <a:pPr algn="just"/>
            <a:r>
              <a:rPr lang="zh-CN" altLang="en-US">
                <a:latin typeface="Times New Roman" panose="02020503050405090304" charset="0"/>
                <a:sym typeface="+mn-ea"/>
              </a:rPr>
              <a:t>距离总是正的（两像素相同，距离为零）。</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距离与起</a:t>
            </a:r>
            <a:r>
              <a:rPr lang="zh-CN" altLang="en-US">
                <a:sym typeface="+mn-ea"/>
              </a:rPr>
              <a:t>、</a:t>
            </a:r>
            <a:r>
              <a:rPr lang="zh-CN" altLang="en-US">
                <a:latin typeface="Times New Roman" panose="02020503050405090304" charset="0"/>
                <a:sym typeface="+mn-ea"/>
              </a:rPr>
              <a:t>终点无关。</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两像素最短距离沿直线。</a:t>
            </a:r>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91</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与点</a:t>
            </a:r>
            <a:r>
              <a:rPr lang="en-US" altLang="zh-CN" dirty="0"/>
              <a:t>(</a:t>
            </a:r>
            <a:r>
              <a:rPr lang="en-US" altLang="zh-CN" dirty="0" err="1"/>
              <a:t>x,y</a:t>
            </a:r>
            <a:r>
              <a:rPr lang="en-US" altLang="zh-CN" dirty="0"/>
              <a:t>) </a:t>
            </a:r>
            <a:r>
              <a:rPr lang="zh-CN" altLang="en-US" dirty="0"/>
              <a:t>（中心点）</a:t>
            </a:r>
            <a:r>
              <a:rPr lang="en-US" altLang="zh-CN" dirty="0"/>
              <a:t>D4</a:t>
            </a:r>
            <a:r>
              <a:rPr lang="zh-CN" altLang="en-US" dirty="0"/>
              <a:t>距离小于等于</a:t>
            </a:r>
            <a:r>
              <a:rPr lang="en-US" altLang="zh-CN" dirty="0"/>
              <a:t>2</a:t>
            </a:r>
            <a:r>
              <a:rPr lang="zh-CN" altLang="en-US" dirty="0"/>
              <a:t>的像素，形成下列常数距离的轮廓。等距离的像素组成同心的菱形，</a:t>
            </a:r>
          </a:p>
          <a:p>
            <a:r>
              <a:rPr lang="zh-CN" altLang="en-US" dirty="0"/>
              <a:t>具有</a:t>
            </a:r>
            <a:r>
              <a:rPr lang="en-US" altLang="zh-CN" dirty="0"/>
              <a:t>D4 = 1</a:t>
            </a:r>
            <a:r>
              <a:rPr lang="zh-CN" altLang="en-US" dirty="0"/>
              <a:t>的像素是</a:t>
            </a:r>
            <a:r>
              <a:rPr lang="en-US" altLang="zh-CN" dirty="0"/>
              <a:t>(</a:t>
            </a:r>
            <a:r>
              <a:rPr lang="en-US" altLang="zh-CN" dirty="0" err="1"/>
              <a:t>x,y</a:t>
            </a:r>
            <a:r>
              <a:rPr lang="en-US" altLang="zh-CN" dirty="0"/>
              <a:t>)</a:t>
            </a:r>
            <a:r>
              <a:rPr lang="zh-CN" altLang="en-US" dirty="0"/>
              <a:t>的</a:t>
            </a:r>
            <a:r>
              <a:rPr lang="en-US" altLang="zh-CN" dirty="0"/>
              <a:t>4-</a:t>
            </a:r>
            <a:r>
              <a:rPr lang="zh-CN" altLang="en-US" dirty="0"/>
              <a:t>邻域。</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29072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99"/>
                </a:solidFill>
                <a:latin typeface="Times New Roman" panose="02020603050405020304" pitchFamily="18" charset="0"/>
                <a:ea typeface="+mn-ea"/>
              </a:rPr>
              <a:t>具有</a:t>
            </a:r>
            <a:r>
              <a:rPr lang="en-US" altLang="zh-CN" sz="1200" b="1" dirty="0">
                <a:solidFill>
                  <a:srgbClr val="000099"/>
                </a:solidFill>
                <a:latin typeface="Times New Roman" panose="02020603050405020304" pitchFamily="18" charset="0"/>
                <a:ea typeface="+mn-ea"/>
              </a:rPr>
              <a:t>D8 = 1</a:t>
            </a:r>
            <a:r>
              <a:rPr lang="zh-CN" altLang="en-US" sz="1200" b="1" dirty="0">
                <a:solidFill>
                  <a:srgbClr val="000099"/>
                </a:solidFill>
                <a:latin typeface="Times New Roman" panose="02020603050405020304" pitchFamily="18" charset="0"/>
                <a:ea typeface="+mn-ea"/>
              </a:rPr>
              <a:t>的像素是</a:t>
            </a:r>
            <a:r>
              <a:rPr lang="en-US" altLang="zh-CN" sz="1200" b="1" dirty="0">
                <a:solidFill>
                  <a:srgbClr val="000099"/>
                </a:solidFill>
                <a:latin typeface="Times New Roman" panose="02020603050405020304" pitchFamily="18" charset="0"/>
                <a:ea typeface="+mn-ea"/>
              </a:rPr>
              <a:t>(</a:t>
            </a:r>
            <a:r>
              <a:rPr lang="en-US" altLang="zh-CN" sz="1200" b="1" dirty="0" err="1">
                <a:solidFill>
                  <a:srgbClr val="000099"/>
                </a:solidFill>
                <a:latin typeface="Times New Roman" panose="02020603050405020304" pitchFamily="18" charset="0"/>
                <a:ea typeface="+mn-ea"/>
              </a:rPr>
              <a:t>x,y</a:t>
            </a:r>
            <a:r>
              <a:rPr lang="en-US" altLang="zh-CN" sz="1200" b="1" dirty="0">
                <a:solidFill>
                  <a:srgbClr val="000099"/>
                </a:solidFill>
                <a:latin typeface="Times New Roman" panose="02020603050405020304" pitchFamily="18" charset="0"/>
                <a:ea typeface="+mn-ea"/>
              </a:rPr>
              <a:t>)</a:t>
            </a:r>
            <a:r>
              <a:rPr lang="zh-CN" altLang="en-US" sz="1200" b="1" dirty="0">
                <a:solidFill>
                  <a:srgbClr val="000099"/>
                </a:solidFill>
                <a:latin typeface="Times New Roman" panose="02020603050405020304" pitchFamily="18" charset="0"/>
                <a:ea typeface="+mn-ea"/>
              </a:rPr>
              <a:t>的</a:t>
            </a:r>
            <a:r>
              <a:rPr lang="en-US" altLang="zh-CN" sz="1200" b="1" dirty="0">
                <a:solidFill>
                  <a:srgbClr val="000099"/>
                </a:solidFill>
                <a:latin typeface="Times New Roman" panose="02020603050405020304" pitchFamily="18" charset="0"/>
                <a:ea typeface="+mn-ea"/>
              </a:rPr>
              <a:t>8-</a:t>
            </a:r>
            <a:r>
              <a:rPr lang="zh-CN" altLang="en-US" sz="1200" b="1" dirty="0">
                <a:solidFill>
                  <a:srgbClr val="000099"/>
                </a:solidFill>
                <a:latin typeface="Times New Roman" panose="02020603050405020304" pitchFamily="18" charset="0"/>
                <a:ea typeface="+mn-ea"/>
              </a:rPr>
              <a:t>邻域。</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5134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5363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dirty="0">
                <a:solidFill>
                  <a:srgbClr val="FFFFFF"/>
                </a:solidFill>
                <a:ea typeface="宋体" panose="02010600030101010101" pitchFamily="2" charset="-122"/>
              </a:rPr>
              <a:t>Course Website:</a:t>
            </a:r>
            <a:r>
              <a:rPr lang="en-US" altLang="zh-CN"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hlinkClick r:id="rId2"/>
              </a:rPr>
              <a:t>http://www.comp.dit.ie/bmacnamee</a:t>
            </a:r>
            <a:endParaRPr lang="en-US" altLang="zh-CN" dirty="0">
              <a:solidFill>
                <a:srgbClr val="000000"/>
              </a:solidFill>
              <a:ea typeface="宋体" panose="02010600030101010101" pitchFamily="2" charset="-122"/>
            </a:endParaRPr>
          </a:p>
        </p:txBody>
      </p:sp>
    </p:spTree>
    <p:extLst>
      <p:ext uri="{BB962C8B-B14F-4D97-AF65-F5344CB8AC3E}">
        <p14:creationId xmlns:p14="http://schemas.microsoft.com/office/powerpoint/2010/main" val="324099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5908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967641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smtClean="0">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1963287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内容与标题">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2025/2/17</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22927594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8187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357372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6284" y="0"/>
            <a:ext cx="9152521"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5486400" y="466725"/>
            <a:ext cx="3662363"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6729989" y="6442525"/>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9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300" baseline="0">
                <a:solidFill>
                  <a:schemeClr val="bg2"/>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19"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332531975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519984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Freeform 9"/>
          <p:cNvSpPr>
            <a:spLocks noEditPoints="1"/>
          </p:cNvSpPr>
          <p:nvPr/>
        </p:nvSpPr>
        <p:spPr bwMode="auto">
          <a:xfrm>
            <a:off x="1" y="1"/>
            <a:ext cx="9149366"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1838325" y="1262063"/>
            <a:ext cx="54864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FEFCF7"/>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9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1965500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2212609"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650955"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425520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223435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4338" y="566928"/>
            <a:ext cx="6673866" cy="1563624"/>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p:cNvSpPr>
            <a:spLocks noGrp="1"/>
          </p:cNvSpPr>
          <p:nvPr>
            <p:ph sz="half" idx="2"/>
          </p:nvPr>
        </p:nvSpPr>
        <p:spPr>
          <a:xfrm>
            <a:off x="2200276"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641811"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p:cNvSpPr>
            <a:spLocks noGrp="1"/>
          </p:cNvSpPr>
          <p:nvPr>
            <p:ph sz="quarter" idx="4"/>
          </p:nvPr>
        </p:nvSpPr>
        <p:spPr>
          <a:xfrm>
            <a:off x="5641811"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3297787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4292665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title="Feathers"/>
          <p:cNvGrpSpPr/>
          <p:nvPr/>
        </p:nvGrpSpPr>
        <p:grpSpPr>
          <a:xfrm>
            <a:off x="242422" y="723329"/>
            <a:ext cx="3173440"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630990341"/>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07"/>
            <a:ext cx="2420786" cy="1687924"/>
          </a:xfrm>
        </p:spPr>
        <p:txBody>
          <a:bodyPr anchor="b">
            <a:normAutofit/>
          </a:bodyPr>
          <a:lstStyle>
            <a:lvl1pPr>
              <a:lnSpc>
                <a:spcPct val="104000"/>
              </a:lnSpc>
              <a:defRPr sz="2800"/>
            </a:lvl1pPr>
          </a:lstStyle>
          <a:p>
            <a:r>
              <a:rPr lang="en-US" altLang="zh-CN"/>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355080" y="3223804"/>
            <a:ext cx="2420786"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5"/>
            <a:ext cx="2420786" cy="816481"/>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180587758"/>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10"/>
            <a:ext cx="2423160" cy="1687924"/>
          </a:xfrm>
        </p:spPr>
        <p:txBody>
          <a:bodyPr anchor="b">
            <a:noAutofit/>
          </a:bodyPr>
          <a:lstStyle>
            <a:lvl1pPr>
              <a:lnSpc>
                <a:spcPct val="104000"/>
              </a:lnSpc>
              <a:defRPr sz="28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Click icon to add picture</a:t>
            </a:r>
            <a:endParaRPr lang="en-US" dirty="0"/>
          </a:p>
        </p:txBody>
      </p:sp>
      <p:sp>
        <p:nvSpPr>
          <p:cNvPr id="4" name="Text Placeholder 3"/>
          <p:cNvSpPr>
            <a:spLocks noGrp="1"/>
          </p:cNvSpPr>
          <p:nvPr>
            <p:ph type="body" sz="half" idx="2"/>
          </p:nvPr>
        </p:nvSpPr>
        <p:spPr>
          <a:xfrm>
            <a:off x="6355080" y="3223806"/>
            <a:ext cx="242316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0194" y="6296616"/>
            <a:ext cx="242801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96616"/>
            <a:ext cx="571119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7"/>
            <a:ext cx="2423160" cy="816482"/>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17441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3749188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42422" y="723329"/>
            <a:ext cx="3173440"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573835" y="507037"/>
            <a:ext cx="1563624" cy="5339932"/>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00275" y="524373"/>
            <a:ext cx="4087379" cy="5322596"/>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2200275" y="6296616"/>
            <a:ext cx="446968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cxnSp>
        <p:nvCxnSpPr>
          <p:cNvPr id="12" name="Straight Connector 11" title="Rule Line"/>
          <p:cNvCxnSpPr/>
          <p:nvPr/>
        </p:nvCxnSpPr>
        <p:spPr>
          <a:xfrm>
            <a:off x="6476240"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0162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8182682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rPr>
              <a:t>Course Website:</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hlinkClick r:id="rId2"/>
              </a:rPr>
              <a:t>http://www.comp.dit.ie/bmacnamee</a:t>
            </a:r>
            <a:endPar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1548899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72678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83754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057608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756148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596670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172623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059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18509833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2099933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61424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5610795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1E6F348-9915-4017-A0AF-D71F2F0A1724}" type="slidenum">
              <a:rPr kumimoji="0" lang="he-IL" altLang="zh-CN"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9384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34550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内容与标题">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2025/2/17</a:t>
            </a:fld>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8CADAE">
                    <a:shade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dirty="0">
              <a:ln>
                <a:noFill/>
              </a:ln>
              <a:solidFill>
                <a:srgbClr val="8CADAE">
                  <a:shade val="75000"/>
                </a:srgbClr>
              </a:solidFill>
              <a:effectLst/>
              <a:uLnTx/>
              <a:uFillTx/>
              <a:latin typeface="Arial"/>
              <a:ea typeface="+mn-ea"/>
              <a:cs typeface="+mn-cs"/>
            </a:endParaRPr>
          </a:p>
        </p:txBody>
      </p:sp>
    </p:spTree>
    <p:extLst>
      <p:ext uri="{BB962C8B-B14F-4D97-AF65-F5344CB8AC3E}">
        <p14:creationId xmlns:p14="http://schemas.microsoft.com/office/powerpoint/2010/main" val="6789270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8EECE3-0FF8-4872-BCF6-0E17DA0B8783}" type="slidenum">
              <a:rPr kumimoji="0" lang="en-US" altLang="zh-CN" sz="1800" b="0" i="0"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666786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4127254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15485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816970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39453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295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0011364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7901829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70200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Title 1"/>
          <p:cNvSpPr>
            <a:spLocks noGrp="1"/>
          </p:cNvSpPr>
          <p:nvPr>
            <p:ph type="title"/>
          </p:nvPr>
        </p:nvSpPr>
        <p:spPr>
          <a:xfrm>
            <a:off x="638175" y="0"/>
            <a:ext cx="8505825" cy="1231900"/>
          </a:xfrm>
          <a:solidFill>
            <a:srgbClr val="2B7F91"/>
          </a:solidFill>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395794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464907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1592204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6325154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5279919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212048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347728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960271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226810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6611898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93024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0351641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9556869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42628232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2156347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30602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26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41204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5099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4161617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42422" y="723329"/>
            <a:ext cx="3173440"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105030" y="568345"/>
            <a:ext cx="6673174" cy="1560716"/>
          </a:xfrm>
          <a:prstGeom prst="rect">
            <a:avLst/>
          </a:prstGeom>
        </p:spPr>
        <p:txBody>
          <a:bodyPr vert="horz" lIns="91440" tIns="45720" rIns="91440" bIns="45720" rtlCol="0" anchor="t">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2025/2/17</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3"/>
          </p:nvPr>
        </p:nvSpPr>
        <p:spPr>
          <a:xfrm>
            <a:off x="2200276" y="6296616"/>
            <a:ext cx="4250530"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4"/>
          </p:nvPr>
        </p:nvSpPr>
        <p:spPr>
          <a:xfrm>
            <a:off x="285750" y="627886"/>
            <a:ext cx="1413261"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cxnSp>
        <p:nvCxnSpPr>
          <p:cNvPr id="9" name="Straight Connector 8"/>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200276" y="2176009"/>
            <a:ext cx="6577928" cy="0"/>
          </a:xfrm>
          <a:prstGeom prst="line">
            <a:avLst/>
          </a:prstGeom>
          <a:ln w="38100">
            <a:solidFill>
              <a:srgbClr val="053E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427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386">
          <p15:clr>
            <a:srgbClr val="F26B43"/>
          </p15:clr>
        </p15:guide>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6" orient="horz" pos="3960">
          <p15:clr>
            <a:srgbClr val="F26B43"/>
          </p15:clr>
        </p15:guide>
        <p15:guide id="7" orient="horz" pos="3840">
          <p15:clr>
            <a:srgbClr val="F26B43"/>
          </p15:clr>
        </p15:guide>
        <p15:guide id="8" pos="3312">
          <p15:clr>
            <a:srgbClr val="F26B43"/>
          </p15:clr>
        </p15:guide>
        <p15:guide id="9" pos="3600">
          <p15:clr>
            <a:srgbClr val="F26B43"/>
          </p15:clr>
        </p15:guide>
        <p15:guide id="10" orient="horz" pos="360">
          <p15:clr>
            <a:srgbClr val="F26B43"/>
          </p15:clr>
        </p15:guide>
        <p15:guide id="11" pos="5526">
          <p15:clr>
            <a:srgbClr val="F26B43"/>
          </p15:clr>
        </p15:guide>
        <p15:guide id="12" pos="180">
          <p15:clr>
            <a:srgbClr val="F26B43"/>
          </p15:clr>
        </p15:guide>
        <p15:guide id="13"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marL="0" marR="0" lvl="0" indent="0" algn="ctr" defTabSz="914400" rtl="0" eaLnBrk="1" fontAlgn="base" latinLnBrk="0" hangingPunct="1">
              <a:lnSpc>
                <a:spcPct val="100000"/>
              </a:lnSpc>
              <a:spcBef>
                <a:spcPct val="50000"/>
              </a:spcBef>
              <a:spcAft>
                <a:spcPct val="0"/>
              </a:spcAft>
              <a:buClrTx/>
              <a:buSzTx/>
              <a:buFontTx/>
              <a:buNone/>
              <a:tabLst/>
              <a:defRPr/>
            </a:pPr>
            <a:fld id="{6D13C176-406F-4B1A-BA78-656BAB1AA59F}" type="slidenum">
              <a:rPr kumimoji="0" lang="en-US" altLang="zh-CN" sz="1800" b="0" i="0" u="none" strike="noStrike" kern="1200" cap="none" spc="0" normalizeH="0" baseline="0" noProof="0" smtClean="0">
                <a:ln>
                  <a:noFill/>
                </a:ln>
                <a:solidFill>
                  <a:srgbClr val="FFFFFF"/>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a:t>
            </a:fld>
            <a:endPar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389487225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2/17/2025</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5061535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2025/2/17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409877535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7.tiff"/></Relationships>
</file>

<file path=ppt/slides/_rels/slide29.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3.jpe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60.jpeg"/><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1.png"/><Relationship Id="rId5" Type="http://schemas.openxmlformats.org/officeDocument/2006/relationships/image" Target="../media/image3.jpeg"/><Relationship Id="rId4"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43.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43.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4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3.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43.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43.xml"/><Relationship Id="rId4" Type="http://schemas.openxmlformats.org/officeDocument/2006/relationships/image" Target="../media/image68.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3.xml"/><Relationship Id="rId1" Type="http://schemas.openxmlformats.org/officeDocument/2006/relationships/tags" Target="../tags/tag1.xml"/><Relationship Id="rId5" Type="http://schemas.openxmlformats.org/officeDocument/2006/relationships/image" Target="../media/image68.jpeg"/><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3.xml"/><Relationship Id="rId1" Type="http://schemas.openxmlformats.org/officeDocument/2006/relationships/tags" Target="../tags/tag2.xml"/><Relationship Id="rId5" Type="http://schemas.openxmlformats.org/officeDocument/2006/relationships/image" Target="../media/image68.jpe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3.xml"/><Relationship Id="rId1" Type="http://schemas.openxmlformats.org/officeDocument/2006/relationships/tags" Target="../tags/tag3.xml"/><Relationship Id="rId5" Type="http://schemas.openxmlformats.org/officeDocument/2006/relationships/image" Target="../media/image68.jpeg"/><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43.xml"/><Relationship Id="rId4" Type="http://schemas.openxmlformats.org/officeDocument/2006/relationships/image" Target="../media/image69.emf"/></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4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43.xml"/><Relationship Id="rId6" Type="http://schemas.openxmlformats.org/officeDocument/2006/relationships/oleObject" Target="../embeddings/oleObject2.bin"/><Relationship Id="rId5" Type="http://schemas.openxmlformats.org/officeDocument/2006/relationships/image" Target="../media/image74.png"/><Relationship Id="rId4" Type="http://schemas.openxmlformats.org/officeDocument/2006/relationships/oleObject" Target="../embeddings/oleObject1.bin"/></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43.xml"/><Relationship Id="rId5" Type="http://schemas.openxmlformats.org/officeDocument/2006/relationships/image" Target="../media/image710.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43.xml"/><Relationship Id="rId5" Type="http://schemas.openxmlformats.org/officeDocument/2006/relationships/image" Target="../media/image78.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43.xml"/><Relationship Id="rId5" Type="http://schemas.openxmlformats.org/officeDocument/2006/relationships/image" Target="../media/image79.png"/><Relationship Id="rId4" Type="http://schemas.openxmlformats.org/officeDocument/2006/relationships/image" Target="../media/image740.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43.xml"/><Relationship Id="rId5" Type="http://schemas.openxmlformats.org/officeDocument/2006/relationships/image" Target="../media/image82.jpe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3.xml"/><Relationship Id="rId1" Type="http://schemas.openxmlformats.org/officeDocument/2006/relationships/tags" Target="../tags/tag4.xml"/><Relationship Id="rId5" Type="http://schemas.openxmlformats.org/officeDocument/2006/relationships/image" Target="../media/image3.jpe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43.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3.xml"/><Relationship Id="rId1" Type="http://schemas.openxmlformats.org/officeDocument/2006/relationships/tags" Target="../tags/tag5.xml"/><Relationship Id="rId5" Type="http://schemas.openxmlformats.org/officeDocument/2006/relationships/image" Target="../media/image85.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3.xml"/><Relationship Id="rId1" Type="http://schemas.openxmlformats.org/officeDocument/2006/relationships/tags" Target="../tags/tag6.xml"/><Relationship Id="rId5" Type="http://schemas.openxmlformats.org/officeDocument/2006/relationships/image" Target="../media/image86.png"/><Relationship Id="rId4" Type="http://schemas.openxmlformats.org/officeDocument/2006/relationships/image" Target="../media/image3.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3.bin"/><Relationship Id="rId1" Type="http://schemas.openxmlformats.org/officeDocument/2006/relationships/slideLayout" Target="../slideLayouts/slideLayout29.xml"/><Relationship Id="rId6" Type="http://schemas.openxmlformats.org/officeDocument/2006/relationships/image" Target="../media/image3.jpeg"/><Relationship Id="rId5" Type="http://schemas.openxmlformats.org/officeDocument/2006/relationships/image" Target="../media/image88.wmf"/><Relationship Id="rId4" Type="http://schemas.openxmlformats.org/officeDocument/2006/relationships/oleObject" Target="../embeddings/oleObject4.bin"/></Relationships>
</file>

<file path=ppt/slides/_rels/slide74.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5.bin"/><Relationship Id="rId7" Type="http://schemas.openxmlformats.org/officeDocument/2006/relationships/oleObject" Target="../embeddings/oleObject3.bin"/><Relationship Id="rId2" Type="http://schemas.openxmlformats.org/officeDocument/2006/relationships/notesSlide" Target="../notesSlides/notesSlide69.xml"/><Relationship Id="rId1" Type="http://schemas.openxmlformats.org/officeDocument/2006/relationships/slideLayout" Target="../slideLayouts/slideLayout29.xml"/><Relationship Id="rId6" Type="http://schemas.openxmlformats.org/officeDocument/2006/relationships/image" Target="../media/image90.wmf"/><Relationship Id="rId5" Type="http://schemas.openxmlformats.org/officeDocument/2006/relationships/oleObject" Target="../embeddings/oleObject6.bin"/><Relationship Id="rId10" Type="http://schemas.openxmlformats.org/officeDocument/2006/relationships/image" Target="../media/image3.jpeg"/><Relationship Id="rId4" Type="http://schemas.openxmlformats.org/officeDocument/2006/relationships/image" Target="../media/image89.wmf"/><Relationship Id="rId9" Type="http://schemas.openxmlformats.org/officeDocument/2006/relationships/image" Target="../media/image91.png"/></Relationships>
</file>

<file path=ppt/slides/_rels/slide75.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7.bin"/><Relationship Id="rId7" Type="http://schemas.openxmlformats.org/officeDocument/2006/relationships/oleObject" Target="../embeddings/oleObject3.bin"/><Relationship Id="rId2" Type="http://schemas.openxmlformats.org/officeDocument/2006/relationships/notesSlide" Target="../notesSlides/notesSlide70.xml"/><Relationship Id="rId1" Type="http://schemas.openxmlformats.org/officeDocument/2006/relationships/slideLayout" Target="../slideLayouts/slideLayout29.xml"/><Relationship Id="rId6" Type="http://schemas.openxmlformats.org/officeDocument/2006/relationships/image" Target="../media/image93.wmf"/><Relationship Id="rId5" Type="http://schemas.openxmlformats.org/officeDocument/2006/relationships/oleObject" Target="../embeddings/oleObject8.bin"/><Relationship Id="rId10" Type="http://schemas.openxmlformats.org/officeDocument/2006/relationships/image" Target="../media/image3.jpeg"/><Relationship Id="rId4" Type="http://schemas.openxmlformats.org/officeDocument/2006/relationships/image" Target="../media/image92.wmf"/><Relationship Id="rId9"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1.xml"/><Relationship Id="rId1" Type="http://schemas.openxmlformats.org/officeDocument/2006/relationships/slideLayout" Target="../slideLayouts/slideLayout29.xml"/><Relationship Id="rId6" Type="http://schemas.openxmlformats.org/officeDocument/2006/relationships/image" Target="../media/image3.jpeg"/><Relationship Id="rId5" Type="http://schemas.openxmlformats.org/officeDocument/2006/relationships/image" Target="../media/image91.png"/><Relationship Id="rId4" Type="http://schemas.openxmlformats.org/officeDocument/2006/relationships/image" Target="../media/image94.wmf"/></Relationships>
</file>

<file path=ppt/slides/_rels/slide77.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15.bin"/><Relationship Id="rId18" Type="http://schemas.openxmlformats.org/officeDocument/2006/relationships/image" Target="../media/image102.wmf"/><Relationship Id="rId3" Type="http://schemas.openxmlformats.org/officeDocument/2006/relationships/oleObject" Target="../embeddings/oleObject10.bin"/><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99.wmf"/><Relationship Id="rId17" Type="http://schemas.openxmlformats.org/officeDocument/2006/relationships/oleObject" Target="../embeddings/oleObject17.bin"/><Relationship Id="rId2" Type="http://schemas.openxmlformats.org/officeDocument/2006/relationships/notesSlide" Target="../notesSlides/notesSlide72.xml"/><Relationship Id="rId16" Type="http://schemas.openxmlformats.org/officeDocument/2006/relationships/image" Target="../media/image101.wmf"/><Relationship Id="rId20" Type="http://schemas.openxmlformats.org/officeDocument/2006/relationships/image" Target="../media/image103.wmf"/><Relationship Id="rId1" Type="http://schemas.openxmlformats.org/officeDocument/2006/relationships/slideLayout" Target="../slideLayouts/slideLayout29.xml"/><Relationship Id="rId6" Type="http://schemas.openxmlformats.org/officeDocument/2006/relationships/image" Target="../media/image96.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3.jpeg"/><Relationship Id="rId10" Type="http://schemas.openxmlformats.org/officeDocument/2006/relationships/image" Target="../media/image98.wmf"/><Relationship Id="rId19" Type="http://schemas.openxmlformats.org/officeDocument/2006/relationships/oleObject" Target="../embeddings/oleObject18.bin"/><Relationship Id="rId4" Type="http://schemas.openxmlformats.org/officeDocument/2006/relationships/image" Target="../media/image95.wmf"/><Relationship Id="rId9" Type="http://schemas.openxmlformats.org/officeDocument/2006/relationships/oleObject" Target="../embeddings/oleObject13.bin"/><Relationship Id="rId14" Type="http://schemas.openxmlformats.org/officeDocument/2006/relationships/image" Target="../media/image100.wmf"/><Relationship Id="rId22" Type="http://schemas.openxmlformats.org/officeDocument/2006/relationships/image" Target="../media/image104.wmf"/></Relationships>
</file>

<file path=ppt/slides/_rels/slide7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05.wmf"/><Relationship Id="rId7" Type="http://schemas.openxmlformats.org/officeDocument/2006/relationships/image" Target="../media/image87.wmf"/><Relationship Id="rId2" Type="http://schemas.openxmlformats.org/officeDocument/2006/relationships/oleObject" Target="../embeddings/oleObject20.bin"/><Relationship Id="rId1" Type="http://schemas.openxmlformats.org/officeDocument/2006/relationships/slideLayout" Target="../slideLayouts/slideLayout29.xml"/><Relationship Id="rId6" Type="http://schemas.openxmlformats.org/officeDocument/2006/relationships/oleObject" Target="../embeddings/oleObject3.bin"/><Relationship Id="rId5" Type="http://schemas.openxmlformats.org/officeDocument/2006/relationships/image" Target="../media/image106.wmf"/><Relationship Id="rId4" Type="http://schemas.openxmlformats.org/officeDocument/2006/relationships/oleObject" Target="../embeddings/oleObject21.bin"/></Relationships>
</file>

<file path=ppt/slides/_rels/slide7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07.wmf"/><Relationship Id="rId7" Type="http://schemas.openxmlformats.org/officeDocument/2006/relationships/image" Target="../media/image87.wmf"/><Relationship Id="rId2" Type="http://schemas.openxmlformats.org/officeDocument/2006/relationships/oleObject" Target="../embeddings/oleObject22.bin"/><Relationship Id="rId1" Type="http://schemas.openxmlformats.org/officeDocument/2006/relationships/slideLayout" Target="../slideLayouts/slideLayout29.xml"/><Relationship Id="rId6" Type="http://schemas.openxmlformats.org/officeDocument/2006/relationships/oleObject" Target="../embeddings/oleObject3.bin"/><Relationship Id="rId5" Type="http://schemas.openxmlformats.org/officeDocument/2006/relationships/image" Target="../media/image106.w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4.xml"/><Relationship Id="rId1" Type="http://schemas.openxmlformats.org/officeDocument/2006/relationships/tags" Target="../tags/tag7.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4.xml"/><Relationship Id="rId1" Type="http://schemas.openxmlformats.org/officeDocument/2006/relationships/tags" Target="../tags/tag8.xml"/><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54.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54.xml"/><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4.xml"/><Relationship Id="rId1" Type="http://schemas.openxmlformats.org/officeDocument/2006/relationships/tags" Target="../tags/tag9.xml"/><Relationship Id="rId4" Type="http://schemas.openxmlformats.org/officeDocument/2006/relationships/image" Target="../media/image3.jpeg"/></Relationships>
</file>

<file path=ppt/slides/_rels/slide85.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111.wmf"/><Relationship Id="rId17" Type="http://schemas.openxmlformats.org/officeDocument/2006/relationships/image" Target="../media/image3.jpeg"/><Relationship Id="rId2" Type="http://schemas.openxmlformats.org/officeDocument/2006/relationships/notesSlide" Target="../notesSlides/notesSlide78.xml"/><Relationship Id="rId16" Type="http://schemas.openxmlformats.org/officeDocument/2006/relationships/image" Target="../media/image113.wmf"/><Relationship Id="rId1" Type="http://schemas.openxmlformats.org/officeDocument/2006/relationships/slideLayout" Target="../slideLayouts/slideLayout29.xml"/><Relationship Id="rId6" Type="http://schemas.openxmlformats.org/officeDocument/2006/relationships/image" Target="../media/image87.wmf"/><Relationship Id="rId11" Type="http://schemas.openxmlformats.org/officeDocument/2006/relationships/oleObject" Target="../embeddings/oleObject25.bin"/><Relationship Id="rId5" Type="http://schemas.openxmlformats.org/officeDocument/2006/relationships/oleObject" Target="../embeddings/oleObject3.bin"/><Relationship Id="rId15" Type="http://schemas.openxmlformats.org/officeDocument/2006/relationships/oleObject" Target="../embeddings/oleObject27.bin"/><Relationship Id="rId10" Type="http://schemas.openxmlformats.org/officeDocument/2006/relationships/image" Target="../media/image110.wmf"/><Relationship Id="rId4" Type="http://schemas.openxmlformats.org/officeDocument/2006/relationships/image" Target="../media/image106.wmf"/><Relationship Id="rId9" Type="http://schemas.openxmlformats.org/officeDocument/2006/relationships/oleObject" Target="../embeddings/oleObject24.bin"/><Relationship Id="rId14" Type="http://schemas.openxmlformats.org/officeDocument/2006/relationships/image" Target="../media/image112.wmf"/></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29.xml"/><Relationship Id="rId6" Type="http://schemas.openxmlformats.org/officeDocument/2006/relationships/image" Target="../media/image87.wmf"/><Relationship Id="rId5" Type="http://schemas.openxmlformats.org/officeDocument/2006/relationships/oleObject" Target="../embeddings/oleObject29.bin"/><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29.xml"/><Relationship Id="rId5" Type="http://schemas.openxmlformats.org/officeDocument/2006/relationships/image" Target="../media/image3.jpeg"/><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9.xml"/><Relationship Id="rId5" Type="http://schemas.openxmlformats.org/officeDocument/2006/relationships/image" Target="../media/image3.jpe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9.xml"/><Relationship Id="rId5" Type="http://schemas.openxmlformats.org/officeDocument/2006/relationships/image" Target="../media/image3.jpe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84.xml"/><Relationship Id="rId1" Type="http://schemas.openxmlformats.org/officeDocument/2006/relationships/slideLayout" Target="../slideLayouts/slideLayout43.xml"/><Relationship Id="rId6" Type="http://schemas.openxmlformats.org/officeDocument/2006/relationships/image" Target="../media/image118.wmf"/><Relationship Id="rId5" Type="http://schemas.openxmlformats.org/officeDocument/2006/relationships/oleObject" Target="../embeddings/oleObject31.bin"/><Relationship Id="rId4" Type="http://schemas.openxmlformats.org/officeDocument/2006/relationships/image" Target="../media/image117.wmf"/><Relationship Id="rId9" Type="http://schemas.openxmlformats.org/officeDocument/2006/relationships/image" Target="../media/image3.jpe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20.wmf"/><Relationship Id="rId7" Type="http://schemas.openxmlformats.org/officeDocument/2006/relationships/image" Target="../media/image106.wmf"/><Relationship Id="rId12" Type="http://schemas.openxmlformats.org/officeDocument/2006/relationships/image" Target="../media/image3.jpeg"/><Relationship Id="rId2" Type="http://schemas.openxmlformats.org/officeDocument/2006/relationships/oleObject" Target="../embeddings/oleObject33.bin"/><Relationship Id="rId1" Type="http://schemas.openxmlformats.org/officeDocument/2006/relationships/slideLayout" Target="../slideLayouts/slideLayout29.xml"/><Relationship Id="rId6" Type="http://schemas.openxmlformats.org/officeDocument/2006/relationships/oleObject" Target="../embeddings/oleObject21.bin"/><Relationship Id="rId11" Type="http://schemas.openxmlformats.org/officeDocument/2006/relationships/image" Target="../media/image122.wmf"/><Relationship Id="rId5" Type="http://schemas.openxmlformats.org/officeDocument/2006/relationships/image" Target="../media/image87.wmf"/><Relationship Id="rId10" Type="http://schemas.openxmlformats.org/officeDocument/2006/relationships/oleObject" Target="../embeddings/oleObject35.bin"/><Relationship Id="rId4" Type="http://schemas.openxmlformats.org/officeDocument/2006/relationships/oleObject" Target="../embeddings/oleObject3.bin"/><Relationship Id="rId9" Type="http://schemas.openxmlformats.org/officeDocument/2006/relationships/image" Target="../media/image121.wmf"/></Relationships>
</file>

<file path=ppt/slides/_rels/slide93.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39.bin"/><Relationship Id="rId3" Type="http://schemas.openxmlformats.org/officeDocument/2006/relationships/oleObject" Target="../embeddings/oleObject36.bin"/><Relationship Id="rId7" Type="http://schemas.openxmlformats.org/officeDocument/2006/relationships/oleObject" Target="../embeddings/oleObject21.bin"/><Relationship Id="rId12" Type="http://schemas.openxmlformats.org/officeDocument/2006/relationships/image" Target="../media/image125.wmf"/><Relationship Id="rId17" Type="http://schemas.openxmlformats.org/officeDocument/2006/relationships/image" Target="../media/image3.jpeg"/><Relationship Id="rId2" Type="http://schemas.openxmlformats.org/officeDocument/2006/relationships/notesSlide" Target="../notesSlides/notesSlide85.xml"/><Relationship Id="rId16" Type="http://schemas.openxmlformats.org/officeDocument/2006/relationships/image" Target="../media/image122.wmf"/><Relationship Id="rId1" Type="http://schemas.openxmlformats.org/officeDocument/2006/relationships/slideLayout" Target="../slideLayouts/slideLayout29.xml"/><Relationship Id="rId6" Type="http://schemas.openxmlformats.org/officeDocument/2006/relationships/image" Target="../media/image87.wmf"/><Relationship Id="rId11" Type="http://schemas.openxmlformats.org/officeDocument/2006/relationships/oleObject" Target="../embeddings/oleObject38.bin"/><Relationship Id="rId5" Type="http://schemas.openxmlformats.org/officeDocument/2006/relationships/oleObject" Target="../embeddings/oleObject3.bin"/><Relationship Id="rId15" Type="http://schemas.openxmlformats.org/officeDocument/2006/relationships/oleObject" Target="../embeddings/oleObject35.bin"/><Relationship Id="rId10" Type="http://schemas.openxmlformats.org/officeDocument/2006/relationships/image" Target="../media/image124.wmf"/><Relationship Id="rId4" Type="http://schemas.openxmlformats.org/officeDocument/2006/relationships/image" Target="../media/image123.wmf"/><Relationship Id="rId9" Type="http://schemas.openxmlformats.org/officeDocument/2006/relationships/oleObject" Target="../embeddings/oleObject37.bin"/><Relationship Id="rId14" Type="http://schemas.openxmlformats.org/officeDocument/2006/relationships/image" Target="../media/image126.wmf"/></Relationships>
</file>

<file path=ppt/slides/_rels/slide94.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43.bin"/><Relationship Id="rId3" Type="http://schemas.openxmlformats.org/officeDocument/2006/relationships/oleObject" Target="../embeddings/oleObject40.bin"/><Relationship Id="rId7" Type="http://schemas.openxmlformats.org/officeDocument/2006/relationships/oleObject" Target="../embeddings/oleObject21.bin"/><Relationship Id="rId12" Type="http://schemas.openxmlformats.org/officeDocument/2006/relationships/image" Target="../media/image129.wmf"/><Relationship Id="rId17" Type="http://schemas.openxmlformats.org/officeDocument/2006/relationships/image" Target="../media/image3.jpeg"/><Relationship Id="rId2" Type="http://schemas.openxmlformats.org/officeDocument/2006/relationships/notesSlide" Target="../notesSlides/notesSlide86.xml"/><Relationship Id="rId16" Type="http://schemas.openxmlformats.org/officeDocument/2006/relationships/image" Target="../media/image122.wmf"/><Relationship Id="rId1" Type="http://schemas.openxmlformats.org/officeDocument/2006/relationships/slideLayout" Target="../slideLayouts/slideLayout29.xml"/><Relationship Id="rId6" Type="http://schemas.openxmlformats.org/officeDocument/2006/relationships/image" Target="../media/image87.wmf"/><Relationship Id="rId11" Type="http://schemas.openxmlformats.org/officeDocument/2006/relationships/oleObject" Target="../embeddings/oleObject42.bin"/><Relationship Id="rId5" Type="http://schemas.openxmlformats.org/officeDocument/2006/relationships/oleObject" Target="../embeddings/oleObject3.bin"/><Relationship Id="rId15" Type="http://schemas.openxmlformats.org/officeDocument/2006/relationships/oleObject" Target="../embeddings/oleObject35.bin"/><Relationship Id="rId10" Type="http://schemas.openxmlformats.org/officeDocument/2006/relationships/image" Target="../media/image128.wmf"/><Relationship Id="rId4" Type="http://schemas.openxmlformats.org/officeDocument/2006/relationships/image" Target="../media/image127.wmf"/><Relationship Id="rId9" Type="http://schemas.openxmlformats.org/officeDocument/2006/relationships/oleObject" Target="../embeddings/oleObject41.bin"/><Relationship Id="rId14" Type="http://schemas.openxmlformats.org/officeDocument/2006/relationships/image" Target="../media/image130.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309670" y="5886856"/>
            <a:ext cx="6986498" cy="738289"/>
            <a:chOff x="1584506" y="5896006"/>
            <a:chExt cx="6986498" cy="738289"/>
          </a:xfrm>
        </p:grpSpPr>
        <p:sp>
          <p:nvSpPr>
            <p:cNvPr id="20" name="副标题 2"/>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宋体" panose="02010600030101010101" pitchFamily="2" charset="-122"/>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宋体" panose="02010600030101010101" pitchFamily="2" charset="-122"/>
                <a:cs typeface="Times New Roman" panose="02020503050405090304" charset="0"/>
              </a:endParaRPr>
            </a:p>
          </p:txBody>
        </p:sp>
      </p:grpSp>
      <p:sp>
        <p:nvSpPr>
          <p:cNvPr id="2" name="标题 1"/>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dirty="0">
                <a:latin typeface="华光标题宋_CNKI" panose="02000500000000000000" pitchFamily="2" charset="-122"/>
                <a:ea typeface="华光标题宋_CNKI" panose="02000500000000000000" pitchFamily="2" charset="-122"/>
                <a:cs typeface="Times New Roman" panose="02020503050405090304" charset="0"/>
              </a:rPr>
              <a:t>1</a:t>
            </a:r>
            <a:r>
              <a:rPr lang="zh-CN" altLang="en-US" dirty="0">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dirty="0">
                <a:latin typeface="华光标题宋_CNKI" panose="02000500000000000000" pitchFamily="2" charset="-122"/>
                <a:ea typeface="华光标题宋_CNKI" panose="02000500000000000000" pitchFamily="2" charset="-122"/>
                <a:cs typeface="SimHei" charset="-122"/>
              </a:rPr>
              <a:t>绪论</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425" y="5535177"/>
            <a:ext cx="875116" cy="855973"/>
          </a:xfrm>
          <a:prstGeom prst="rect">
            <a:avLst/>
          </a:prstGeom>
        </p:spPr>
      </p:pic>
      <p:sp>
        <p:nvSpPr>
          <p:cNvPr id="12" name="矩形 11">
            <a:extLst>
              <a:ext uri="{FF2B5EF4-FFF2-40B4-BE49-F238E27FC236}">
                <a16:creationId xmlns:a16="http://schemas.microsoft.com/office/drawing/2014/main" id="{9CC9475D-32C0-0E06-6633-45250559F3F7}"/>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64FA87F-93DE-77E4-A3DE-9246DCA8CE28}"/>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65EE4B-8DDF-1BE6-1DAB-25D3DF776065}"/>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F3C5571-429D-C981-EC08-589C47B69105}"/>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F40FAA-8777-3FD1-C785-70B67C5B542F}"/>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5517232"/>
          </a:xfrm>
        </p:spPr>
        <p:txBody>
          <a:bodyPr/>
          <a:lstStyle/>
          <a:p>
            <a:pPr>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方便图片的传输与存储</a:t>
            </a: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r>
              <a:rPr lang="zh-CN" altLang="en-US" sz="2800" dirty="0">
                <a:latin typeface="宋体" panose="02010600030101010101" pitchFamily="2" charset="-122"/>
                <a:ea typeface="宋体" panose="02010600030101010101" pitchFamily="2" charset="-122"/>
              </a:rPr>
              <a:t>减少在数码相机中的存储空间
节约图像传输宽带</a:t>
            </a:r>
            <a:endParaRPr lang="en-US" altLang="zh-CN" sz="2800" dirty="0">
              <a:latin typeface="宋体" panose="02010600030101010101" pitchFamily="2" charset="-122"/>
              <a:ea typeface="宋体" panose="02010600030101010101" pitchFamily="2" charset="-122"/>
            </a:endParaRPr>
          </a:p>
          <a:p>
            <a:pPr>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增强和恢复图像</a:t>
            </a:r>
            <a:r>
              <a:rPr lang="en-US" altLang="zh-CN" sz="2800" dirty="0">
                <a:latin typeface="宋体" panose="02010600030101010101" pitchFamily="2" charset="-122"/>
                <a:ea typeface="宋体" panose="02010600030101010101" pitchFamily="2" charset="-122"/>
              </a:rPr>
              <a:t>  </a:t>
            </a:r>
          </a:p>
          <a:p>
            <a:pPr lvl="1">
              <a:spcBef>
                <a:spcPts val="0"/>
              </a:spcBef>
              <a:spcAft>
                <a:spcPts val="200"/>
              </a:spcAft>
            </a:pPr>
            <a:r>
              <a:rPr lang="zh-CN" altLang="en-US" sz="2800" dirty="0">
                <a:latin typeface="宋体" panose="02010600030101010101" pitchFamily="2" charset="-122"/>
                <a:ea typeface="宋体" panose="02010600030101010101" pitchFamily="2" charset="-122"/>
              </a:rPr>
              <a:t>修饰个人照片
降噪、亮度和对比度增强</a:t>
            </a:r>
            <a:endParaRPr lang="en-US" altLang="zh-CN" sz="2800" dirty="0">
              <a:latin typeface="宋体" panose="02010600030101010101" pitchFamily="2" charset="-122"/>
              <a:ea typeface="宋体" panose="02010600030101010101" pitchFamily="2" charset="-122"/>
            </a:endParaRPr>
          </a:p>
        </p:txBody>
      </p:sp>
      <p:pic>
        <p:nvPicPr>
          <p:cNvPr id="5" name="Picture 3">
            <a:extLst>
              <a:ext uri="{FF2B5EF4-FFF2-40B4-BE49-F238E27FC236}">
                <a16:creationId xmlns:a16="http://schemas.microsoft.com/office/drawing/2014/main" id="{C0A81725-BB90-4B70-9CA1-D58D982883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290" y="4797152"/>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961F2080-1491-44D0-A31C-75F7ABEAD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304" y="4797152"/>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1">
            <a:extLst>
              <a:ext uri="{FF2B5EF4-FFF2-40B4-BE49-F238E27FC236}">
                <a16:creationId xmlns:a16="http://schemas.microsoft.com/office/drawing/2014/main" id="{AB84AAC2-976F-4182-8A46-1A088B2EA2EA}"/>
              </a:ext>
            </a:extLst>
          </p:cNvPr>
          <p:cNvSpPr>
            <a:spLocks noChangeArrowheads="1"/>
          </p:cNvSpPr>
          <p:nvPr/>
        </p:nvSpPr>
        <p:spPr bwMode="auto">
          <a:xfrm>
            <a:off x="4279968" y="5446327"/>
            <a:ext cx="682625" cy="501650"/>
          </a:xfrm>
          <a:prstGeom prst="rightArrow">
            <a:avLst>
              <a:gd name="adj1" fmla="val 50000"/>
              <a:gd name="adj2" fmla="val 34019"/>
            </a:avLst>
          </a:prstGeom>
          <a:solidFill>
            <a:srgbClr val="053E49"/>
          </a:solidFill>
          <a:ln w="12700">
            <a:no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8" name="图片 7">
            <a:extLst>
              <a:ext uri="{FF2B5EF4-FFF2-40B4-BE49-F238E27FC236}">
                <a16:creationId xmlns:a16="http://schemas.microsoft.com/office/drawing/2014/main" id="{E6027762-5EF5-3F77-1D80-67332908D1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9" name="标题 1">
            <a:extLst>
              <a:ext uri="{FF2B5EF4-FFF2-40B4-BE49-F238E27FC236}">
                <a16:creationId xmlns:a16="http://schemas.microsoft.com/office/drawing/2014/main" id="{673ACD72-1144-8CD2-2FBC-3F7EE39D5C45}"/>
              </a:ext>
            </a:extLst>
          </p:cNvPr>
          <p:cNvSpPr txBox="1"/>
          <p:nvPr/>
        </p:nvSpPr>
        <p:spPr>
          <a:xfrm>
            <a:off x="4313439" y="648996"/>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Purposes of DIP</a:t>
            </a:r>
          </a:p>
        </p:txBody>
      </p:sp>
      <p:sp>
        <p:nvSpPr>
          <p:cNvPr id="10" name="标题 5">
            <a:extLst>
              <a:ext uri="{FF2B5EF4-FFF2-40B4-BE49-F238E27FC236}">
                <a16:creationId xmlns:a16="http://schemas.microsoft.com/office/drawing/2014/main" id="{A04E45F0-6490-6039-EFD5-62EFFC44438A}"/>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为什么要处理图像</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1" name="直线连接符 4">
            <a:extLst>
              <a:ext uri="{FF2B5EF4-FFF2-40B4-BE49-F238E27FC236}">
                <a16:creationId xmlns:a16="http://schemas.microsoft.com/office/drawing/2014/main" id="{5A8CFECB-744E-96B9-D2CA-E3B749AB1C1A}"/>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2" name="矩形 11">
            <a:extLst>
              <a:ext uri="{FF2B5EF4-FFF2-40B4-BE49-F238E27FC236}">
                <a16:creationId xmlns:a16="http://schemas.microsoft.com/office/drawing/2014/main" id="{B22A0F88-028D-3F91-973D-B32EB3C116C6}"/>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58755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6632"/>
            <a:ext cx="8229600" cy="5626100"/>
          </a:xfrm>
        </p:spPr>
        <p:txBody>
          <a:bodyPr/>
          <a:lstStyle/>
          <a:p>
            <a:pPr>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从图像中提取信息</a:t>
            </a:r>
            <a:endParaRPr lang="en-US" altLang="zh-CN" sz="2800" dirty="0">
              <a:latin typeface="宋体" panose="02010600030101010101" pitchFamily="2" charset="-122"/>
              <a:ea typeface="宋体" panose="02010600030101010101" pitchFamily="2" charset="-122"/>
            </a:endParaRPr>
          </a:p>
          <a:p>
            <a:pPr lvl="1">
              <a:lnSpc>
                <a:spcPct val="100000"/>
              </a:lnSpc>
              <a:spcBef>
                <a:spcPts val="0"/>
              </a:spcBef>
              <a:spcAft>
                <a:spcPts val="200"/>
              </a:spcAft>
            </a:pPr>
            <a:r>
              <a:rPr lang="zh-CN" altLang="en-US" sz="2800" dirty="0">
                <a:latin typeface="宋体" panose="02010600030101010101" pitchFamily="2" charset="-122"/>
                <a:ea typeface="宋体" panose="02010600030101010101" pitchFamily="2" charset="-122"/>
              </a:rPr>
              <a:t>读取二维码</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条形码</a:t>
            </a: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a:p>
            <a:pPr lvl="1">
              <a:lnSpc>
                <a:spcPct val="100000"/>
              </a:lnSpc>
              <a:spcBef>
                <a:spcPts val="0"/>
              </a:spcBef>
              <a:spcAft>
                <a:spcPts val="200"/>
              </a:spcAft>
            </a:pPr>
            <a:r>
              <a:rPr lang="zh-CN" altLang="en-US" sz="2800" dirty="0">
                <a:latin typeface="宋体" panose="02010600030101010101" pitchFamily="2" charset="-122"/>
                <a:ea typeface="宋体" panose="02010600030101010101" pitchFamily="2" charset="-122"/>
              </a:rPr>
              <a:t>字符识别</a:t>
            </a:r>
            <a:endParaRPr lang="en-US" altLang="zh-CN" sz="2800" dirty="0">
              <a:latin typeface="宋体" panose="02010600030101010101" pitchFamily="2" charset="-122"/>
              <a:ea typeface="宋体" panose="02010600030101010101" pitchFamily="2" charset="-122"/>
            </a:endParaRPr>
          </a:p>
        </p:txBody>
      </p:sp>
      <p:pic>
        <p:nvPicPr>
          <p:cNvPr id="4" name="Picture 3"/>
          <p:cNvPicPr>
            <a:picLocks noChangeAspect="1"/>
          </p:cNvPicPr>
          <p:nvPr/>
        </p:nvPicPr>
        <p:blipFill>
          <a:blip r:embed="rId3"/>
          <a:stretch>
            <a:fillRect/>
          </a:stretch>
        </p:blipFill>
        <p:spPr>
          <a:xfrm>
            <a:off x="3929396" y="4635638"/>
            <a:ext cx="3600000" cy="2000455"/>
          </a:xfrm>
          <a:prstGeom prst="rect">
            <a:avLst/>
          </a:prstGeom>
        </p:spPr>
      </p:pic>
      <p:pic>
        <p:nvPicPr>
          <p:cNvPr id="5" name="Picture 4"/>
          <p:cNvPicPr>
            <a:picLocks noChangeAspect="1"/>
          </p:cNvPicPr>
          <p:nvPr/>
        </p:nvPicPr>
        <p:blipFill>
          <a:blip r:embed="rId4"/>
          <a:stretch>
            <a:fillRect/>
          </a:stretch>
        </p:blipFill>
        <p:spPr>
          <a:xfrm>
            <a:off x="1707203" y="2529000"/>
            <a:ext cx="5836481" cy="1800000"/>
          </a:xfrm>
          <a:prstGeom prst="rect">
            <a:avLst/>
          </a:prstGeom>
        </p:spPr>
      </p:pic>
      <p:pic>
        <p:nvPicPr>
          <p:cNvPr id="7" name="图片 6">
            <a:extLst>
              <a:ext uri="{FF2B5EF4-FFF2-40B4-BE49-F238E27FC236}">
                <a16:creationId xmlns:a16="http://schemas.microsoft.com/office/drawing/2014/main" id="{66844481-D9E8-7C63-E7B9-6CB39904F3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8" name="标题 1">
            <a:extLst>
              <a:ext uri="{FF2B5EF4-FFF2-40B4-BE49-F238E27FC236}">
                <a16:creationId xmlns:a16="http://schemas.microsoft.com/office/drawing/2014/main" id="{F3C626FD-16A0-65C5-9439-A34493021100}"/>
              </a:ext>
            </a:extLst>
          </p:cNvPr>
          <p:cNvSpPr txBox="1"/>
          <p:nvPr/>
        </p:nvSpPr>
        <p:spPr>
          <a:xfrm>
            <a:off x="4313439" y="648996"/>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Purposes of DIP</a:t>
            </a:r>
          </a:p>
        </p:txBody>
      </p:sp>
      <p:sp>
        <p:nvSpPr>
          <p:cNvPr id="9" name="标题 5">
            <a:extLst>
              <a:ext uri="{FF2B5EF4-FFF2-40B4-BE49-F238E27FC236}">
                <a16:creationId xmlns:a16="http://schemas.microsoft.com/office/drawing/2014/main" id="{34C07F9A-7E28-83A9-DAC6-065BB5C8F2D6}"/>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为什么要处理图像</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0" name="直线连接符 4">
            <a:extLst>
              <a:ext uri="{FF2B5EF4-FFF2-40B4-BE49-F238E27FC236}">
                <a16:creationId xmlns:a16="http://schemas.microsoft.com/office/drawing/2014/main" id="{07DDB975-E5A6-6A48-4BAA-03C25BB520C6}"/>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1" name="矩形 10">
            <a:extLst>
              <a:ext uri="{FF2B5EF4-FFF2-40B4-BE49-F238E27FC236}">
                <a16:creationId xmlns:a16="http://schemas.microsoft.com/office/drawing/2014/main" id="{0E73134E-3773-21EE-FE00-2DE0678CDD02}"/>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33991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0302F3-DACC-CE17-D811-57B41B6D2D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74D27-E177-CF96-4E82-5793B43D0A8A}"/>
              </a:ext>
            </a:extLst>
          </p:cNvPr>
          <p:cNvSpPr>
            <a:spLocks noGrp="1"/>
          </p:cNvSpPr>
          <p:nvPr>
            <p:ph idx="1"/>
          </p:nvPr>
        </p:nvSpPr>
        <p:spPr>
          <a:xfrm>
            <a:off x="457200" y="1316632"/>
            <a:ext cx="8229600" cy="5626100"/>
          </a:xfrm>
        </p:spPr>
        <p:txBody>
          <a:bodyPr/>
          <a:lstStyle/>
          <a:p>
            <a:pPr>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从生成式人工智能大模型进行辅助</a:t>
            </a: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024078DB-970E-C342-2042-01C6F5E8F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8" name="标题 1">
            <a:extLst>
              <a:ext uri="{FF2B5EF4-FFF2-40B4-BE49-F238E27FC236}">
                <a16:creationId xmlns:a16="http://schemas.microsoft.com/office/drawing/2014/main" id="{B7EB7E47-5AB9-CF2A-9D67-F255541C146B}"/>
              </a:ext>
            </a:extLst>
          </p:cNvPr>
          <p:cNvSpPr txBox="1"/>
          <p:nvPr/>
        </p:nvSpPr>
        <p:spPr>
          <a:xfrm>
            <a:off x="4313439" y="648996"/>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Purposes of DIP</a:t>
            </a:r>
          </a:p>
        </p:txBody>
      </p:sp>
      <p:sp>
        <p:nvSpPr>
          <p:cNvPr id="9" name="标题 5">
            <a:extLst>
              <a:ext uri="{FF2B5EF4-FFF2-40B4-BE49-F238E27FC236}">
                <a16:creationId xmlns:a16="http://schemas.microsoft.com/office/drawing/2014/main" id="{88BC0413-0A02-DDC7-4CF2-320F6663F227}"/>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为什么要处理图像</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0" name="直线连接符 4">
            <a:extLst>
              <a:ext uri="{FF2B5EF4-FFF2-40B4-BE49-F238E27FC236}">
                <a16:creationId xmlns:a16="http://schemas.microsoft.com/office/drawing/2014/main" id="{3D7D96CC-8982-E412-FC17-ED76C4340FE8}"/>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1" name="矩形 10">
            <a:extLst>
              <a:ext uri="{FF2B5EF4-FFF2-40B4-BE49-F238E27FC236}">
                <a16:creationId xmlns:a16="http://schemas.microsoft.com/office/drawing/2014/main" id="{D6A1734C-A1DC-44A6-73EC-85B55B501D59}"/>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15B03CE6-BE5E-118B-EC12-5C4B24A49362}"/>
              </a:ext>
            </a:extLst>
          </p:cNvPr>
          <p:cNvPicPr>
            <a:picLocks noChangeAspect="1"/>
          </p:cNvPicPr>
          <p:nvPr/>
        </p:nvPicPr>
        <p:blipFill>
          <a:blip r:embed="rId4"/>
          <a:stretch>
            <a:fillRect/>
          </a:stretch>
        </p:blipFill>
        <p:spPr>
          <a:xfrm>
            <a:off x="0" y="2349322"/>
            <a:ext cx="9144000" cy="3691223"/>
          </a:xfrm>
          <a:prstGeom prst="rect">
            <a:avLst/>
          </a:prstGeom>
        </p:spPr>
      </p:pic>
    </p:spTree>
    <p:extLst>
      <p:ext uri="{BB962C8B-B14F-4D97-AF65-F5344CB8AC3E}">
        <p14:creationId xmlns:p14="http://schemas.microsoft.com/office/powerpoint/2010/main" val="109224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82DFCD-39CC-1406-1592-0EEE43224B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86948-3605-CAAE-3A23-4EA8B0913008}"/>
              </a:ext>
            </a:extLst>
          </p:cNvPr>
          <p:cNvSpPr>
            <a:spLocks noGrp="1"/>
          </p:cNvSpPr>
          <p:nvPr>
            <p:ph idx="1"/>
          </p:nvPr>
        </p:nvSpPr>
        <p:spPr>
          <a:xfrm>
            <a:off x="457200" y="1316632"/>
            <a:ext cx="8229600" cy="5626100"/>
          </a:xfrm>
        </p:spPr>
        <p:txBody>
          <a:bodyPr/>
          <a:lstStyle/>
          <a:p>
            <a:pPr>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从生成式人工智能大模型进行辅助</a:t>
            </a: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a:p>
            <a:pPr marL="541338" lvl="1" indent="0">
              <a:spcBef>
                <a:spcPts val="0"/>
              </a:spcBef>
              <a:spcAft>
                <a:spcPts val="200"/>
              </a:spcAft>
              <a:buNone/>
            </a:pPr>
            <a:endParaRPr lang="en-US" altLang="zh-CN"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71A37ED5-FAE7-C881-584D-5AB222E23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8" name="标题 1">
            <a:extLst>
              <a:ext uri="{FF2B5EF4-FFF2-40B4-BE49-F238E27FC236}">
                <a16:creationId xmlns:a16="http://schemas.microsoft.com/office/drawing/2014/main" id="{6064A9A8-6EE8-55BA-4A37-E1B313BFC6C5}"/>
              </a:ext>
            </a:extLst>
          </p:cNvPr>
          <p:cNvSpPr txBox="1"/>
          <p:nvPr/>
        </p:nvSpPr>
        <p:spPr>
          <a:xfrm>
            <a:off x="4313439" y="648996"/>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Purposes of DIP</a:t>
            </a:r>
          </a:p>
        </p:txBody>
      </p:sp>
      <p:sp>
        <p:nvSpPr>
          <p:cNvPr id="9" name="标题 5">
            <a:extLst>
              <a:ext uri="{FF2B5EF4-FFF2-40B4-BE49-F238E27FC236}">
                <a16:creationId xmlns:a16="http://schemas.microsoft.com/office/drawing/2014/main" id="{AFD2097B-5A74-D6A2-0841-615B2DCF7D4F}"/>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为什么要处理图像</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0" name="直线连接符 4">
            <a:extLst>
              <a:ext uri="{FF2B5EF4-FFF2-40B4-BE49-F238E27FC236}">
                <a16:creationId xmlns:a16="http://schemas.microsoft.com/office/drawing/2014/main" id="{CE59F4D9-6952-0F62-9230-FF9CC237564A}"/>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1" name="矩形 10">
            <a:extLst>
              <a:ext uri="{FF2B5EF4-FFF2-40B4-BE49-F238E27FC236}">
                <a16:creationId xmlns:a16="http://schemas.microsoft.com/office/drawing/2014/main" id="{7DE53E43-87B3-A7A8-EBD7-9AA67A706E13}"/>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46E2C9ED-C59A-3D4C-F2F1-104FFB8C51BB}"/>
              </a:ext>
            </a:extLst>
          </p:cNvPr>
          <p:cNvPicPr>
            <a:picLocks noChangeAspect="1"/>
          </p:cNvPicPr>
          <p:nvPr/>
        </p:nvPicPr>
        <p:blipFill>
          <a:blip r:embed="rId4"/>
          <a:stretch>
            <a:fillRect/>
          </a:stretch>
        </p:blipFill>
        <p:spPr>
          <a:xfrm>
            <a:off x="-72459" y="2120046"/>
            <a:ext cx="9144000" cy="3275134"/>
          </a:xfrm>
          <a:prstGeom prst="rect">
            <a:avLst/>
          </a:prstGeom>
        </p:spPr>
      </p:pic>
    </p:spTree>
    <p:extLst>
      <p:ext uri="{BB962C8B-B14F-4D97-AF65-F5344CB8AC3E}">
        <p14:creationId xmlns:p14="http://schemas.microsoft.com/office/powerpoint/2010/main" val="160867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2" name="Rectangle 3"/>
          <p:cNvSpPr>
            <a:spLocks noGrp="1" noChangeArrowheads="1"/>
          </p:cNvSpPr>
          <p:nvPr>
            <p:ph type="body" idx="1"/>
          </p:nvPr>
        </p:nvSpPr>
        <p:spPr>
          <a:xfrm>
            <a:off x="405861" y="1337470"/>
            <a:ext cx="8363272" cy="1881186"/>
          </a:xfrm>
        </p:spPr>
        <p:txBody>
          <a:bodyPr/>
          <a:lstStyle/>
          <a:p>
            <a:pPr>
              <a:buFont typeface="Wingdings" panose="05000000000000000000" pitchFamily="2" charset="2"/>
              <a:buChar char="n"/>
            </a:pPr>
            <a:r>
              <a:rPr lang="zh-CN" altLang="en-US" sz="2800" dirty="0">
                <a:latin typeface="+mn-ea"/>
              </a:rPr>
              <a:t>根据语义从低级到高级，</a:t>
            </a:r>
            <a:r>
              <a:rPr lang="zh-CN" altLang="en-US" sz="2800" dirty="0">
                <a:solidFill>
                  <a:srgbClr val="0070C0"/>
                </a:solidFill>
                <a:latin typeface="+mn-ea"/>
              </a:rPr>
              <a:t>广义图像处理</a:t>
            </a:r>
            <a:r>
              <a:rPr lang="zh-CN" altLang="en-US" sz="2800" dirty="0">
                <a:latin typeface="+mn-ea"/>
              </a:rPr>
              <a:t>分为三个层次：</a:t>
            </a:r>
            <a:r>
              <a:rPr lang="zh-CN" altLang="en-US" sz="2800" dirty="0">
                <a:solidFill>
                  <a:srgbClr val="0070C0"/>
                </a:solidFill>
                <a:latin typeface="+mn-ea"/>
              </a:rPr>
              <a:t>图像处理</a:t>
            </a:r>
            <a:r>
              <a:rPr lang="zh-CN" altLang="en-US" sz="2800" dirty="0">
                <a:latin typeface="+mn-ea"/>
              </a:rPr>
              <a:t>、</a:t>
            </a:r>
            <a:r>
              <a:rPr lang="zh-CN" altLang="en-US" sz="2800" dirty="0">
                <a:solidFill>
                  <a:srgbClr val="0070C0"/>
                </a:solidFill>
                <a:latin typeface="+mn-ea"/>
              </a:rPr>
              <a:t>图像分析</a:t>
            </a:r>
            <a:r>
              <a:rPr lang="zh-CN" altLang="en-US" sz="2800" dirty="0">
                <a:latin typeface="+mn-ea"/>
              </a:rPr>
              <a:t>和</a:t>
            </a:r>
            <a:r>
              <a:rPr lang="zh-CN" altLang="en-US" sz="2800" dirty="0">
                <a:solidFill>
                  <a:srgbClr val="0070C0"/>
                </a:solidFill>
                <a:latin typeface="+mn-ea"/>
              </a:rPr>
              <a:t>图像理解</a:t>
            </a:r>
            <a:endParaRPr lang="zh-CN" altLang="en-US" sz="2800" dirty="0">
              <a:latin typeface="+mn-ea"/>
            </a:endParaRPr>
          </a:p>
        </p:txBody>
      </p:sp>
      <p:grpSp>
        <p:nvGrpSpPr>
          <p:cNvPr id="6" name="Group 5"/>
          <p:cNvGrpSpPr/>
          <p:nvPr/>
        </p:nvGrpSpPr>
        <p:grpSpPr>
          <a:xfrm>
            <a:off x="167531" y="2605561"/>
            <a:ext cx="8786813" cy="3880967"/>
            <a:chOff x="167531" y="2348382"/>
            <a:chExt cx="8786813" cy="3880967"/>
          </a:xfrm>
        </p:grpSpPr>
        <p:sp>
          <p:nvSpPr>
            <p:cNvPr id="32770" name="AutoShape 14"/>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400">
                <a:latin typeface="宋体" panose="02010600030101010101" pitchFamily="2" charset="-122"/>
                <a:ea typeface="宋体" panose="02010600030101010101" pitchFamily="2" charset="-122"/>
              </a:endParaRPr>
            </a:p>
          </p:txBody>
        </p:sp>
        <p:grpSp>
          <p:nvGrpSpPr>
            <p:cNvPr id="2" name="Group 12"/>
            <p:cNvGrpSpPr>
              <a:grpSpLocks/>
            </p:cNvGrpSpPr>
            <p:nvPr/>
          </p:nvGrpSpPr>
          <p:grpSpPr bwMode="auto">
            <a:xfrm>
              <a:off x="467569" y="2691283"/>
              <a:ext cx="2587625" cy="2495550"/>
              <a:chOff x="252" y="1413"/>
              <a:chExt cx="1476" cy="1572"/>
            </a:xfrm>
          </p:grpSpPr>
          <p:sp>
            <p:nvSpPr>
              <p:cNvPr id="32782" name="Text Box 4"/>
              <p:cNvSpPr txBox="1">
                <a:spLocks noChangeArrowheads="1"/>
              </p:cNvSpPr>
              <p:nvPr/>
            </p:nvSpPr>
            <p:spPr bwMode="auto">
              <a:xfrm>
                <a:off x="252" y="1413"/>
                <a:ext cx="1476" cy="640"/>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低级图像处理
</a:t>
                </a:r>
                <a:endParaRPr lang="en-US" altLang="zh-CN" sz="2400" b="1" dirty="0">
                  <a:latin typeface="宋体" panose="02010600030101010101" pitchFamily="2" charset="-122"/>
                  <a:ea typeface="宋体" panose="02010600030101010101" pitchFamily="2" charset="-122"/>
                </a:endParaRPr>
              </a:p>
            </p:txBody>
          </p:sp>
          <p:sp>
            <p:nvSpPr>
              <p:cNvPr id="32783" name="Text Box 7"/>
              <p:cNvSpPr txBox="1">
                <a:spLocks noChangeArrowheads="1"/>
              </p:cNvSpPr>
              <p:nvPr/>
            </p:nvSpPr>
            <p:spPr bwMode="auto">
              <a:xfrm>
                <a:off x="256" y="1704"/>
                <a:ext cx="1472" cy="1281"/>
              </a:xfrm>
              <a:prstGeom prst="rect">
                <a:avLst/>
              </a:prstGeom>
              <a:solidFill>
                <a:schemeClr val="bg1">
                  <a:alpha val="70195"/>
                </a:schemeClr>
              </a:solidFill>
              <a:ln w="12700">
                <a:solidFill>
                  <a:schemeClr val="tx1"/>
                </a:solidFill>
                <a:miter lim="800000"/>
                <a:headEnd/>
                <a:tailEnd/>
              </a:ln>
            </p:spPr>
            <p:txBody>
              <a:bodyPr anchor="t"/>
              <a:lstStyle/>
              <a:p>
                <a:pPr>
                  <a:spcBef>
                    <a:spcPts val="6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zh-CN" altLang="en-US" sz="2400"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图像</a:t>
                </a:r>
                <a:endParaRPr lang="en-IE" sz="2400" dirty="0">
                  <a:solidFill>
                    <a:srgbClr val="0033CC"/>
                  </a:solidFill>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示例：</a:t>
                </a:r>
                <a:r>
                  <a:rPr lang="zh-CN" altLang="en-US" sz="2400" dirty="0">
                    <a:latin typeface="宋体" panose="02010600030101010101" pitchFamily="2" charset="-122"/>
                    <a:ea typeface="宋体" panose="02010600030101010101" pitchFamily="2" charset="-122"/>
                  </a:rPr>
                  <a:t>图像去噪、图像锐化</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3" name="Group 11"/>
            <p:cNvGrpSpPr>
              <a:grpSpLocks/>
            </p:cNvGrpSpPr>
            <p:nvPr/>
          </p:nvGrpSpPr>
          <p:grpSpPr bwMode="auto">
            <a:xfrm>
              <a:off x="3275856" y="2691283"/>
              <a:ext cx="2587625" cy="2452688"/>
              <a:chOff x="2142" y="1360"/>
              <a:chExt cx="1476" cy="1545"/>
            </a:xfrm>
          </p:grpSpPr>
          <p:sp>
            <p:nvSpPr>
              <p:cNvPr id="32780" name="Text Box 5"/>
              <p:cNvSpPr txBox="1">
                <a:spLocks noChangeArrowheads="1"/>
              </p:cNvSpPr>
              <p:nvPr/>
            </p:nvSpPr>
            <p:spPr bwMode="auto">
              <a:xfrm>
                <a:off x="2142" y="1360"/>
                <a:ext cx="1476" cy="291"/>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中级图像处理</a:t>
                </a:r>
                <a:endParaRPr lang="en-US" altLang="zh-CN" sz="2400" b="1" dirty="0">
                  <a:latin typeface="宋体" panose="02010600030101010101" pitchFamily="2" charset="-122"/>
                  <a:ea typeface="宋体" panose="02010600030101010101" pitchFamily="2" charset="-122"/>
                </a:endParaRPr>
              </a:p>
            </p:txBody>
          </p:sp>
          <p:sp>
            <p:nvSpPr>
              <p:cNvPr id="32781" name="Text Box 9"/>
              <p:cNvSpPr txBox="1">
                <a:spLocks noChangeArrowheads="1"/>
              </p:cNvSpPr>
              <p:nvPr/>
            </p:nvSpPr>
            <p:spPr bwMode="auto">
              <a:xfrm>
                <a:off x="2142" y="1665"/>
                <a:ext cx="1476" cy="1240"/>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目标识别、图像分割</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4" name="Group 13"/>
            <p:cNvGrpSpPr>
              <a:grpSpLocks/>
            </p:cNvGrpSpPr>
            <p:nvPr/>
          </p:nvGrpSpPr>
          <p:grpSpPr bwMode="auto">
            <a:xfrm>
              <a:off x="6085731" y="2691283"/>
              <a:ext cx="2586038" cy="2595566"/>
              <a:chOff x="3719" y="1352"/>
              <a:chExt cx="1476" cy="1635"/>
            </a:xfrm>
          </p:grpSpPr>
          <p:sp>
            <p:nvSpPr>
              <p:cNvPr id="32778" name="Text Box 6"/>
              <p:cNvSpPr txBox="1">
                <a:spLocks noChangeArrowheads="1"/>
              </p:cNvSpPr>
              <p:nvPr/>
            </p:nvSpPr>
            <p:spPr bwMode="auto">
              <a:xfrm>
                <a:off x="3719" y="1352"/>
                <a:ext cx="1476" cy="291"/>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高级图像处理</a:t>
                </a:r>
                <a:endParaRPr lang="en-US" altLang="zh-CN" sz="2400" b="1" dirty="0">
                  <a:latin typeface="宋体" panose="02010600030101010101" pitchFamily="2" charset="-122"/>
                  <a:ea typeface="宋体" panose="02010600030101010101" pitchFamily="2" charset="-122"/>
                </a:endParaRPr>
              </a:p>
            </p:txBody>
          </p:sp>
          <p:sp>
            <p:nvSpPr>
              <p:cNvPr id="32779" name="Text Box 10"/>
              <p:cNvSpPr txBox="1">
                <a:spLocks noChangeArrowheads="1"/>
              </p:cNvSpPr>
              <p:nvPr/>
            </p:nvSpPr>
            <p:spPr bwMode="auto">
              <a:xfrm>
                <a:off x="3719" y="1650"/>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理解</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场景理解、自动导航</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sp>
          <p:nvSpPr>
            <p:cNvPr id="32776" name="Line 15"/>
            <p:cNvSpPr>
              <a:spLocks noChangeShapeType="1"/>
            </p:cNvSpPr>
            <p:nvPr/>
          </p:nvSpPr>
          <p:spPr bwMode="auto">
            <a:xfrm>
              <a:off x="5968256" y="2348382"/>
              <a:ext cx="0" cy="3880967"/>
            </a:xfrm>
            <a:prstGeom prst="line">
              <a:avLst/>
            </a:prstGeom>
            <a:noFill/>
            <a:ln w="38100">
              <a:solidFill>
                <a:schemeClr val="tx1"/>
              </a:solidFill>
              <a:prstDash val="dash"/>
              <a:round/>
              <a:headEnd/>
              <a:tailEnd/>
            </a:ln>
          </p:spPr>
          <p:txBody>
            <a:bodyPr wrap="none"/>
            <a:lstStyle/>
            <a:p>
              <a:endParaRPr lang="zh-CN" altLang="en-US" sz="2400">
                <a:latin typeface="宋体" panose="02010600030101010101" pitchFamily="2" charset="-122"/>
                <a:ea typeface="宋体" panose="02010600030101010101" pitchFamily="2" charset="-122"/>
              </a:endParaRPr>
            </a:p>
          </p:txBody>
        </p:sp>
      </p:grpSp>
      <p:sp>
        <p:nvSpPr>
          <p:cNvPr id="32777" name="Text Box 16"/>
          <p:cNvSpPr txBox="1">
            <a:spLocks noChangeArrowheads="1"/>
          </p:cNvSpPr>
          <p:nvPr/>
        </p:nvSpPr>
        <p:spPr bwMode="auto">
          <a:xfrm>
            <a:off x="2709912" y="5679907"/>
            <a:ext cx="3719512" cy="461665"/>
          </a:xfrm>
          <a:prstGeom prst="rect">
            <a:avLst/>
          </a:prstGeom>
          <a:noFill/>
          <a:ln w="12700">
            <a:noFill/>
            <a:miter lim="800000"/>
            <a:headEnd/>
            <a:tailEnd/>
          </a:ln>
        </p:spPr>
        <p:txBody>
          <a:bodyPr wrap="square">
            <a:spAutoFit/>
          </a:bodyPr>
          <a:lstStyle/>
          <a:p>
            <a:pPr algn="ctr"/>
            <a:r>
              <a:rPr lang="zh-CN" altLang="en-US" sz="2400" b="1" dirty="0">
                <a:solidFill>
                  <a:srgbClr val="800000"/>
                </a:solidFill>
                <a:latin typeface="宋体" panose="02010600030101010101" pitchFamily="2" charset="-122"/>
                <a:ea typeface="宋体" panose="02010600030101010101" pitchFamily="2" charset="-122"/>
              </a:rPr>
              <a:t>本次课程主要内容</a:t>
            </a:r>
            <a:endParaRPr lang="en-US" altLang="zh-CN" sz="2400" b="1" dirty="0">
              <a:solidFill>
                <a:srgbClr val="800000"/>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148CFA11-2C07-C8B1-CA99-DBF874F178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8" name="标题 1">
            <a:extLst>
              <a:ext uri="{FF2B5EF4-FFF2-40B4-BE49-F238E27FC236}">
                <a16:creationId xmlns:a16="http://schemas.microsoft.com/office/drawing/2014/main" id="{5E48C46D-70F6-DC07-F6C6-3C09FE87E311}"/>
              </a:ext>
            </a:extLst>
          </p:cNvPr>
          <p:cNvSpPr txBox="1"/>
          <p:nvPr/>
        </p:nvSpPr>
        <p:spPr>
          <a:xfrm>
            <a:off x="4313439" y="648996"/>
            <a:ext cx="3230245" cy="5551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Conceptions for DIP</a:t>
            </a:r>
          </a:p>
        </p:txBody>
      </p:sp>
      <p:sp>
        <p:nvSpPr>
          <p:cNvPr id="9" name="标题 5">
            <a:extLst>
              <a:ext uri="{FF2B5EF4-FFF2-40B4-BE49-F238E27FC236}">
                <a16:creationId xmlns:a16="http://schemas.microsoft.com/office/drawing/2014/main" id="{B7F00CBD-B8D3-744B-E59A-D4FDB4EE493F}"/>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图像处理基本概念</a:t>
            </a:r>
          </a:p>
        </p:txBody>
      </p:sp>
      <p:cxnSp>
        <p:nvCxnSpPr>
          <p:cNvPr id="10" name="直线连接符 4">
            <a:extLst>
              <a:ext uri="{FF2B5EF4-FFF2-40B4-BE49-F238E27FC236}">
                <a16:creationId xmlns:a16="http://schemas.microsoft.com/office/drawing/2014/main" id="{8EBDF27F-768A-C08A-ECDC-0D0B8917A226}"/>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1" name="矩形 10">
            <a:extLst>
              <a:ext uri="{FF2B5EF4-FFF2-40B4-BE49-F238E27FC236}">
                <a16:creationId xmlns:a16="http://schemas.microsoft.com/office/drawing/2014/main" id="{6A18E9E7-3C30-A91F-5561-A1A49173C493}"/>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fade">
                                      <p:cBhvr>
                                        <p:cTn id="7" dur="500"/>
                                        <p:tgtEl>
                                          <p:spTgt spid="32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518864" y="1162044"/>
            <a:ext cx="8229600" cy="2959596"/>
          </a:xfrm>
        </p:spPr>
        <p:txBody>
          <a:bodyPr/>
          <a:lstStyle/>
          <a:p>
            <a:pPr>
              <a:spcBef>
                <a:spcPts val="0"/>
              </a:spcBef>
              <a:buFont typeface="Wingdings" panose="05000000000000000000" pitchFamily="2" charset="2"/>
              <a:buChar char="n"/>
            </a:pPr>
            <a:r>
              <a:rPr lang="zh-CN" altLang="en-US" sz="2800" dirty="0">
                <a:latin typeface="+mn-ea"/>
              </a:rPr>
              <a:t>图像处理（</a:t>
            </a:r>
            <a:r>
              <a:rPr lang="zh-CN" altLang="en-US" sz="2800" dirty="0">
                <a:solidFill>
                  <a:srgbClr val="743481"/>
                </a:solidFill>
                <a:latin typeface="+mn-ea"/>
              </a:rPr>
              <a:t>狭义图像处理</a:t>
            </a:r>
            <a:r>
              <a:rPr lang="zh-CN" altLang="en-US" sz="2800" dirty="0">
                <a:latin typeface="+mn-ea"/>
              </a:rPr>
              <a:t>）</a:t>
            </a:r>
            <a:endParaRPr lang="en-US" altLang="zh-CN" sz="2800" dirty="0">
              <a:latin typeface="+mn-ea"/>
            </a:endParaRPr>
          </a:p>
          <a:p>
            <a:pPr lvl="1">
              <a:spcBef>
                <a:spcPts val="0"/>
              </a:spcBef>
            </a:pPr>
            <a:r>
              <a:rPr lang="zh-CN" altLang="en-US" sz="2800" dirty="0">
                <a:latin typeface="+mn-ea"/>
              </a:rPr>
              <a:t>图像的</a:t>
            </a:r>
            <a:r>
              <a:rPr lang="zh-CN" altLang="en-US" sz="2800" dirty="0">
                <a:solidFill>
                  <a:srgbClr val="0033CC"/>
                </a:solidFill>
                <a:latin typeface="+mn-ea"/>
              </a:rPr>
              <a:t>低级</a:t>
            </a:r>
            <a:r>
              <a:rPr lang="zh-CN" altLang="en-US" sz="2800" dirty="0">
                <a:latin typeface="+mn-ea"/>
              </a:rPr>
              <a:t>处理阶段</a:t>
            </a:r>
            <a:endParaRPr lang="en-US" altLang="zh-CN" sz="2800" dirty="0">
              <a:latin typeface="+mn-ea"/>
            </a:endParaRPr>
          </a:p>
          <a:p>
            <a:pPr lvl="1">
              <a:spcBef>
                <a:spcPts val="0"/>
              </a:spcBef>
            </a:pPr>
            <a:r>
              <a:rPr lang="zh-CN" altLang="en-US" sz="2800" dirty="0">
                <a:solidFill>
                  <a:srgbClr val="FF9900"/>
                </a:solidFill>
              </a:rPr>
              <a:t>主要任务</a:t>
            </a:r>
            <a:r>
              <a:rPr lang="zh-CN" altLang="en-US" sz="2800" dirty="0"/>
              <a:t>：强调改善图像的质量</a:t>
            </a:r>
            <a:endParaRPr lang="en-US" altLang="zh-CN" sz="2800" dirty="0"/>
          </a:p>
          <a:p>
            <a:pPr lvl="2">
              <a:spcBef>
                <a:spcPts val="0"/>
              </a:spcBef>
            </a:pPr>
            <a:r>
              <a:rPr lang="zh-CN" altLang="en-US" sz="2800" dirty="0"/>
              <a:t>人眼观看图像时注重图像的视觉效果；</a:t>
            </a:r>
            <a:endParaRPr lang="en-US" altLang="zh-CN" sz="2800" dirty="0"/>
          </a:p>
          <a:p>
            <a:pPr lvl="2">
              <a:spcBef>
                <a:spcPts val="0"/>
              </a:spcBef>
            </a:pPr>
            <a:r>
              <a:rPr lang="zh-CN" altLang="en-US" sz="2800" dirty="0"/>
              <a:t>机器观看图像（机器视觉）时注重物体的可辨识性</a:t>
            </a:r>
            <a:endParaRPr lang="en-US" altLang="zh-CN" sz="2800" dirty="0"/>
          </a:p>
        </p:txBody>
      </p:sp>
      <p:grpSp>
        <p:nvGrpSpPr>
          <p:cNvPr id="4" name="Group 3"/>
          <p:cNvGrpSpPr/>
          <p:nvPr/>
        </p:nvGrpSpPr>
        <p:grpSpPr>
          <a:xfrm>
            <a:off x="240257" y="3973644"/>
            <a:ext cx="8786813" cy="3086100"/>
            <a:chOff x="167531" y="2348383"/>
            <a:chExt cx="8786813" cy="3086100"/>
          </a:xfrm>
        </p:grpSpPr>
        <p:sp>
          <p:nvSpPr>
            <p:cNvPr id="5" name="AutoShape 14"/>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400">
                <a:latin typeface="宋体" panose="02010600030101010101" pitchFamily="2" charset="-122"/>
                <a:ea typeface="宋体" panose="02010600030101010101" pitchFamily="2" charset="-122"/>
              </a:endParaRPr>
            </a:p>
          </p:txBody>
        </p:sp>
        <p:grpSp>
          <p:nvGrpSpPr>
            <p:cNvPr id="6" name="Group 12"/>
            <p:cNvGrpSpPr>
              <a:grpSpLocks/>
            </p:cNvGrpSpPr>
            <p:nvPr/>
          </p:nvGrpSpPr>
          <p:grpSpPr bwMode="auto">
            <a:xfrm>
              <a:off x="467569" y="2691283"/>
              <a:ext cx="2587625" cy="2495550"/>
              <a:chOff x="252" y="1413"/>
              <a:chExt cx="1476" cy="1572"/>
            </a:xfrm>
          </p:grpSpPr>
          <p:sp>
            <p:nvSpPr>
              <p:cNvPr id="14" name="Text Box 4"/>
              <p:cNvSpPr txBox="1">
                <a:spLocks noChangeArrowheads="1"/>
              </p:cNvSpPr>
              <p:nvPr/>
            </p:nvSpPr>
            <p:spPr bwMode="auto">
              <a:xfrm>
                <a:off x="252" y="1413"/>
                <a:ext cx="1476" cy="291"/>
              </a:xfrm>
              <a:prstGeom prst="rect">
                <a:avLst/>
              </a:prstGeom>
              <a:solidFill>
                <a:srgbClr val="2B7F91">
                  <a:alpha val="70000"/>
                </a:srgb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低级图像处理</a:t>
                </a:r>
                <a:endParaRPr lang="en-US" altLang="zh-CN" sz="2400" b="1" dirty="0">
                  <a:latin typeface="宋体" panose="02010600030101010101" pitchFamily="2" charset="-122"/>
                  <a:ea typeface="宋体" panose="02010600030101010101" pitchFamily="2" charset="-122"/>
                </a:endParaRPr>
              </a:p>
            </p:txBody>
          </p:sp>
          <p:sp>
            <p:nvSpPr>
              <p:cNvPr id="15" name="Text Box 7"/>
              <p:cNvSpPr txBox="1">
                <a:spLocks noChangeArrowheads="1"/>
              </p:cNvSpPr>
              <p:nvPr/>
            </p:nvSpPr>
            <p:spPr bwMode="auto">
              <a:xfrm>
                <a:off x="252" y="1704"/>
                <a:ext cx="1476" cy="1281"/>
              </a:xfrm>
              <a:prstGeom prst="rect">
                <a:avLst/>
              </a:prstGeom>
              <a:solidFill>
                <a:schemeClr val="accent5">
                  <a:lumMod val="90000"/>
                  <a:alpha val="70000"/>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zh-CN" altLang="en-US" sz="2400"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图像</a:t>
                </a:r>
                <a:endParaRPr lang="en-IE" altLang="zh-CN" sz="2400" dirty="0">
                  <a:solidFill>
                    <a:srgbClr val="0033CC"/>
                  </a:solidFill>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示例：</a:t>
                </a:r>
                <a:r>
                  <a:rPr lang="zh-CN" altLang="en-US" sz="2400" dirty="0">
                    <a:latin typeface="宋体" panose="02010600030101010101" pitchFamily="2" charset="-122"/>
                    <a:ea typeface="宋体" panose="02010600030101010101" pitchFamily="2" charset="-122"/>
                  </a:rPr>
                  <a:t>图像去噪、图像锐化</a:t>
                </a:r>
                <a:endParaRPr lang="en-US" altLang="zh-CN" sz="2400" dirty="0">
                  <a:latin typeface="宋体" panose="02010600030101010101" pitchFamily="2" charset="-122"/>
                  <a:ea typeface="宋体" panose="02010600030101010101" pitchFamily="2" charset="-122"/>
                </a:endParaRPr>
              </a:p>
            </p:txBody>
          </p:sp>
        </p:grpSp>
        <p:grpSp>
          <p:nvGrpSpPr>
            <p:cNvPr id="7" name="Group 11"/>
            <p:cNvGrpSpPr>
              <a:grpSpLocks/>
            </p:cNvGrpSpPr>
            <p:nvPr/>
          </p:nvGrpSpPr>
          <p:grpSpPr bwMode="auto">
            <a:xfrm>
              <a:off x="3275856" y="2691283"/>
              <a:ext cx="2587625" cy="2495550"/>
              <a:chOff x="2142" y="1360"/>
              <a:chExt cx="1476" cy="1572"/>
            </a:xfrm>
          </p:grpSpPr>
          <p:sp>
            <p:nvSpPr>
              <p:cNvPr id="12" name="Text Box 5"/>
              <p:cNvSpPr txBox="1">
                <a:spLocks noChangeArrowheads="1"/>
              </p:cNvSpPr>
              <p:nvPr/>
            </p:nvSpPr>
            <p:spPr bwMode="auto">
              <a:xfrm>
                <a:off x="2142" y="1360"/>
                <a:ext cx="1476" cy="291"/>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中级图像处理</a:t>
                </a:r>
                <a:endParaRPr lang="en-US" altLang="zh-CN" sz="2400" b="1" dirty="0">
                  <a:latin typeface="宋体" panose="02010600030101010101" pitchFamily="2" charset="-122"/>
                  <a:ea typeface="宋体" panose="02010600030101010101" pitchFamily="2" charset="-122"/>
                </a:endParaRPr>
              </a:p>
            </p:txBody>
          </p:sp>
          <p:sp>
            <p:nvSpPr>
              <p:cNvPr id="13" name="Text Box 9"/>
              <p:cNvSpPr txBox="1">
                <a:spLocks noChangeArrowheads="1"/>
              </p:cNvSpPr>
              <p:nvPr/>
            </p:nvSpPr>
            <p:spPr bwMode="auto">
              <a:xfrm>
                <a:off x="2142" y="1651"/>
                <a:ext cx="1476" cy="1281"/>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目标识别、图像分割</a:t>
                </a:r>
                <a:endParaRPr lang="en-US" altLang="zh-CN" sz="2400" dirty="0">
                  <a:latin typeface="宋体" panose="02010600030101010101" pitchFamily="2" charset="-122"/>
                  <a:ea typeface="宋体" panose="02010600030101010101" pitchFamily="2" charset="-122"/>
                </a:endParaRPr>
              </a:p>
            </p:txBody>
          </p:sp>
        </p:grpSp>
        <p:grpSp>
          <p:nvGrpSpPr>
            <p:cNvPr id="8" name="Group 13"/>
            <p:cNvGrpSpPr>
              <a:grpSpLocks/>
            </p:cNvGrpSpPr>
            <p:nvPr/>
          </p:nvGrpSpPr>
          <p:grpSpPr bwMode="auto">
            <a:xfrm>
              <a:off x="6085731" y="2691283"/>
              <a:ext cx="2586038" cy="2495550"/>
              <a:chOff x="3719" y="1352"/>
              <a:chExt cx="1476" cy="1572"/>
            </a:xfrm>
          </p:grpSpPr>
          <p:sp>
            <p:nvSpPr>
              <p:cNvPr id="10" name="Text Box 6"/>
              <p:cNvSpPr txBox="1">
                <a:spLocks noChangeArrowheads="1"/>
              </p:cNvSpPr>
              <p:nvPr/>
            </p:nvSpPr>
            <p:spPr bwMode="auto">
              <a:xfrm>
                <a:off x="3719" y="1352"/>
                <a:ext cx="1476" cy="291"/>
              </a:xfrm>
              <a:prstGeom prst="rect">
                <a:avLst/>
              </a:prstGeom>
              <a:solidFill>
                <a:schemeClr val="bg1">
                  <a:alpha val="70195"/>
                </a:schemeClr>
              </a:solidFill>
              <a:ln w="12700">
                <a:solidFill>
                  <a:schemeClr val="tx1"/>
                </a:solidFill>
                <a:miter lim="800000"/>
                <a:headEnd/>
                <a:tailEnd/>
              </a:ln>
            </p:spPr>
            <p:txBody>
              <a:bodyPr wrap="square">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高级图像处理</a:t>
                </a:r>
                <a:endParaRPr lang="en-US" altLang="zh-CN" sz="2400" b="1" dirty="0">
                  <a:latin typeface="宋体" panose="02010600030101010101" pitchFamily="2" charset="-122"/>
                  <a:ea typeface="宋体" panose="02010600030101010101" pitchFamily="2" charset="-122"/>
                </a:endParaRPr>
              </a:p>
            </p:txBody>
          </p:sp>
          <p:sp>
            <p:nvSpPr>
              <p:cNvPr id="11" name="Text Box 10"/>
              <p:cNvSpPr txBox="1">
                <a:spLocks noChangeArrowheads="1"/>
              </p:cNvSpPr>
              <p:nvPr/>
            </p:nvSpPr>
            <p:spPr bwMode="auto">
              <a:xfrm>
                <a:off x="3719" y="1643"/>
                <a:ext cx="1476" cy="1281"/>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理解</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场景理解、自动导航</a:t>
                </a:r>
                <a:endParaRPr lang="en-US" altLang="zh-CN" sz="2400" dirty="0">
                  <a:latin typeface="宋体" panose="02010600030101010101" pitchFamily="2" charset="-122"/>
                  <a:ea typeface="宋体" panose="02010600030101010101" pitchFamily="2" charset="-122"/>
                </a:endParaRPr>
              </a:p>
            </p:txBody>
          </p:sp>
        </p:grpSp>
        <p:sp>
          <p:nvSpPr>
            <p:cNvPr id="9" name="Line 15"/>
            <p:cNvSpPr>
              <a:spLocks noChangeShapeType="1"/>
            </p:cNvSpPr>
            <p:nvPr/>
          </p:nvSpPr>
          <p:spPr bwMode="auto">
            <a:xfrm>
              <a:off x="5968256" y="2348383"/>
              <a:ext cx="0" cy="3086100"/>
            </a:xfrm>
            <a:prstGeom prst="line">
              <a:avLst/>
            </a:prstGeom>
            <a:noFill/>
            <a:ln w="38100">
              <a:solidFill>
                <a:schemeClr val="tx1"/>
              </a:solidFill>
              <a:prstDash val="dash"/>
              <a:round/>
              <a:headEnd/>
              <a:tailEnd/>
            </a:ln>
          </p:spPr>
          <p:txBody>
            <a:bodyPr wrap="none"/>
            <a:lstStyle/>
            <a:p>
              <a:endParaRPr lang="zh-CN" altLang="en-US" sz="2400">
                <a:latin typeface="宋体" panose="02010600030101010101" pitchFamily="2" charset="-122"/>
                <a:ea typeface="宋体" panose="02010600030101010101" pitchFamily="2" charset="-122"/>
              </a:endParaRPr>
            </a:p>
          </p:txBody>
        </p:sp>
      </p:grpSp>
      <p:pic>
        <p:nvPicPr>
          <p:cNvPr id="3" name="图片 2">
            <a:extLst>
              <a:ext uri="{FF2B5EF4-FFF2-40B4-BE49-F238E27FC236}">
                <a16:creationId xmlns:a16="http://schemas.microsoft.com/office/drawing/2014/main" id="{2B22A6B9-0F17-2152-8452-15DAA4794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6" name="标题 1">
            <a:extLst>
              <a:ext uri="{FF2B5EF4-FFF2-40B4-BE49-F238E27FC236}">
                <a16:creationId xmlns:a16="http://schemas.microsoft.com/office/drawing/2014/main" id="{DB387D14-6987-65DF-E951-EDFAFE478F7F}"/>
              </a:ext>
            </a:extLst>
          </p:cNvPr>
          <p:cNvSpPr txBox="1"/>
          <p:nvPr/>
        </p:nvSpPr>
        <p:spPr>
          <a:xfrm>
            <a:off x="4313439" y="648996"/>
            <a:ext cx="3230245" cy="5551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Conceptions for DIP</a:t>
            </a:r>
          </a:p>
        </p:txBody>
      </p:sp>
      <p:sp>
        <p:nvSpPr>
          <p:cNvPr id="17" name="标题 5">
            <a:extLst>
              <a:ext uri="{FF2B5EF4-FFF2-40B4-BE49-F238E27FC236}">
                <a16:creationId xmlns:a16="http://schemas.microsoft.com/office/drawing/2014/main" id="{D001CDAB-838B-436C-EAFF-E0578CCDADA9}"/>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图像处理基本概念</a:t>
            </a:r>
          </a:p>
        </p:txBody>
      </p:sp>
      <p:cxnSp>
        <p:nvCxnSpPr>
          <p:cNvPr id="18" name="直线连接符 4">
            <a:extLst>
              <a:ext uri="{FF2B5EF4-FFF2-40B4-BE49-F238E27FC236}">
                <a16:creationId xmlns:a16="http://schemas.microsoft.com/office/drawing/2014/main" id="{4872C769-97FC-9434-9031-6ACD7FE4C95D}"/>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19" name="矩形 18">
            <a:extLst>
              <a:ext uri="{FF2B5EF4-FFF2-40B4-BE49-F238E27FC236}">
                <a16:creationId xmlns:a16="http://schemas.microsoft.com/office/drawing/2014/main" id="{C6A19858-BA97-3C58-A27E-321444732DED}"/>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0168"/>
            <a:ext cx="8219256" cy="2736304"/>
          </a:xfrm>
        </p:spPr>
        <p:txBody>
          <a:bodyPr/>
          <a:lstStyle/>
          <a:p>
            <a:pPr>
              <a:spcBef>
                <a:spcPts val="0"/>
              </a:spcBef>
              <a:buFont typeface="Wingdings" panose="05000000000000000000" pitchFamily="2" charset="2"/>
              <a:buChar char="n"/>
            </a:pPr>
            <a:r>
              <a:rPr lang="zh-CN" altLang="en-US" sz="2800" dirty="0">
                <a:solidFill>
                  <a:srgbClr val="0033CC"/>
                </a:solidFill>
              </a:rPr>
              <a:t>图像分析</a:t>
            </a:r>
            <a:endParaRPr lang="en-US" altLang="zh-CN" sz="2800" dirty="0"/>
          </a:p>
          <a:p>
            <a:pPr lvl="1">
              <a:spcBef>
                <a:spcPts val="0"/>
              </a:spcBef>
            </a:pPr>
            <a:r>
              <a:rPr lang="zh-CN" altLang="en-US" sz="2800" dirty="0"/>
              <a:t>图像的</a:t>
            </a:r>
            <a:r>
              <a:rPr lang="zh-CN" altLang="en-US" sz="2800" dirty="0">
                <a:solidFill>
                  <a:srgbClr val="0033CC"/>
                </a:solidFill>
              </a:rPr>
              <a:t>中级</a:t>
            </a:r>
            <a:r>
              <a:rPr lang="zh-CN" altLang="en-US" sz="2800" dirty="0"/>
              <a:t>处理阶段</a:t>
            </a:r>
            <a:endParaRPr lang="en-US" altLang="zh-CN" sz="2800" dirty="0"/>
          </a:p>
          <a:p>
            <a:pPr lvl="1">
              <a:spcBef>
                <a:spcPts val="0"/>
              </a:spcBef>
            </a:pPr>
            <a:r>
              <a:rPr lang="zh-CN" altLang="en-US" sz="2800" dirty="0">
                <a:solidFill>
                  <a:srgbClr val="FF9900"/>
                </a:solidFill>
              </a:rPr>
              <a:t>处理对象</a:t>
            </a:r>
            <a:r>
              <a:rPr lang="zh-CN" altLang="en-US" sz="2800" dirty="0"/>
              <a:t>：目标区域</a:t>
            </a:r>
            <a:endParaRPr lang="en-US" altLang="zh-CN" sz="2800" dirty="0"/>
          </a:p>
          <a:p>
            <a:pPr lvl="1">
              <a:spcBef>
                <a:spcPts val="0"/>
              </a:spcBef>
            </a:pPr>
            <a:r>
              <a:rPr lang="zh-CN" altLang="en-US" sz="2800" dirty="0">
                <a:solidFill>
                  <a:srgbClr val="FF9900"/>
                </a:solidFill>
              </a:rPr>
              <a:t>主要任务</a:t>
            </a:r>
            <a:r>
              <a:rPr lang="zh-CN" altLang="en-US" sz="2800" dirty="0"/>
              <a:t>：对图像中目标区域进行检测、表示和描述，将以像素表示的图像变成用符号、数据对目标的描述</a:t>
            </a:r>
            <a:endParaRPr lang="en-US" altLang="zh-CN" dirty="0"/>
          </a:p>
        </p:txBody>
      </p:sp>
      <p:grpSp>
        <p:nvGrpSpPr>
          <p:cNvPr id="16" name="Group 5">
            <a:extLst>
              <a:ext uri="{FF2B5EF4-FFF2-40B4-BE49-F238E27FC236}">
                <a16:creationId xmlns:a16="http://schemas.microsoft.com/office/drawing/2014/main" id="{00DC14EF-D4D3-D99C-94E9-60C16579ADF8}"/>
              </a:ext>
            </a:extLst>
          </p:cNvPr>
          <p:cNvGrpSpPr/>
          <p:nvPr/>
        </p:nvGrpSpPr>
        <p:grpSpPr>
          <a:xfrm>
            <a:off x="173421" y="4011854"/>
            <a:ext cx="8786813" cy="3086100"/>
            <a:chOff x="167531" y="2348383"/>
            <a:chExt cx="8786813" cy="3086100"/>
          </a:xfrm>
        </p:grpSpPr>
        <p:sp>
          <p:nvSpPr>
            <p:cNvPr id="17" name="AutoShape 14">
              <a:extLst>
                <a:ext uri="{FF2B5EF4-FFF2-40B4-BE49-F238E27FC236}">
                  <a16:creationId xmlns:a16="http://schemas.microsoft.com/office/drawing/2014/main" id="{8F50048E-117E-34E9-ED4A-9E67D30B26B6}"/>
                </a:ext>
              </a:extLst>
            </p:cNvPr>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400">
                <a:latin typeface="宋体" panose="02010600030101010101" pitchFamily="2" charset="-122"/>
                <a:ea typeface="宋体" panose="02010600030101010101" pitchFamily="2" charset="-122"/>
              </a:endParaRPr>
            </a:p>
          </p:txBody>
        </p:sp>
        <p:grpSp>
          <p:nvGrpSpPr>
            <p:cNvPr id="18" name="Group 12">
              <a:extLst>
                <a:ext uri="{FF2B5EF4-FFF2-40B4-BE49-F238E27FC236}">
                  <a16:creationId xmlns:a16="http://schemas.microsoft.com/office/drawing/2014/main" id="{A1C5341C-5A1D-3567-AB27-502543B484DB}"/>
                </a:ext>
              </a:extLst>
            </p:cNvPr>
            <p:cNvGrpSpPr>
              <a:grpSpLocks/>
            </p:cNvGrpSpPr>
            <p:nvPr/>
          </p:nvGrpSpPr>
          <p:grpSpPr bwMode="auto">
            <a:xfrm>
              <a:off x="467569" y="2691283"/>
              <a:ext cx="2587625" cy="2495550"/>
              <a:chOff x="252" y="1413"/>
              <a:chExt cx="1476" cy="1572"/>
            </a:xfrm>
          </p:grpSpPr>
          <p:sp>
            <p:nvSpPr>
              <p:cNvPr id="26" name="Text Box 4">
                <a:extLst>
                  <a:ext uri="{FF2B5EF4-FFF2-40B4-BE49-F238E27FC236}">
                    <a16:creationId xmlns:a16="http://schemas.microsoft.com/office/drawing/2014/main" id="{3FA5D7CF-BA84-FB3F-DBA1-9FE58D5B0F4D}"/>
                  </a:ext>
                </a:extLst>
              </p:cNvPr>
              <p:cNvSpPr txBox="1">
                <a:spLocks noChangeArrowheads="1"/>
              </p:cNvSpPr>
              <p:nvPr/>
            </p:nvSpPr>
            <p:spPr bwMode="auto">
              <a:xfrm>
                <a:off x="252" y="1413"/>
                <a:ext cx="1476" cy="640"/>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低级图像处理
</a:t>
                </a:r>
                <a:endParaRPr lang="en-US" altLang="zh-CN" sz="2400" b="1" dirty="0">
                  <a:latin typeface="宋体" panose="02010600030101010101" pitchFamily="2" charset="-122"/>
                  <a:ea typeface="宋体" panose="02010600030101010101" pitchFamily="2" charset="-122"/>
                </a:endParaRPr>
              </a:p>
            </p:txBody>
          </p:sp>
          <p:sp>
            <p:nvSpPr>
              <p:cNvPr id="27" name="Text Box 7">
                <a:extLst>
                  <a:ext uri="{FF2B5EF4-FFF2-40B4-BE49-F238E27FC236}">
                    <a16:creationId xmlns:a16="http://schemas.microsoft.com/office/drawing/2014/main" id="{DBD939A1-4FDF-9269-4E49-AA9FC914F1BD}"/>
                  </a:ext>
                </a:extLst>
              </p:cNvPr>
              <p:cNvSpPr txBox="1">
                <a:spLocks noChangeArrowheads="1"/>
              </p:cNvSpPr>
              <p:nvPr/>
            </p:nvSpPr>
            <p:spPr bwMode="auto">
              <a:xfrm>
                <a:off x="252" y="1704"/>
                <a:ext cx="1476" cy="1281"/>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zh-CN" altLang="en-US" sz="2400"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图像</a:t>
                </a:r>
                <a:endParaRPr lang="en-IE" sz="2400" dirty="0">
                  <a:solidFill>
                    <a:srgbClr val="0033CC"/>
                  </a:solidFill>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示例：</a:t>
                </a:r>
                <a:r>
                  <a:rPr lang="zh-CN" altLang="en-US" sz="2400" dirty="0">
                    <a:latin typeface="宋体" panose="02010600030101010101" pitchFamily="2" charset="-122"/>
                    <a:ea typeface="宋体" panose="02010600030101010101" pitchFamily="2" charset="-122"/>
                  </a:rPr>
                  <a:t>图像去噪、图像锐化</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19" name="Group 11">
              <a:extLst>
                <a:ext uri="{FF2B5EF4-FFF2-40B4-BE49-F238E27FC236}">
                  <a16:creationId xmlns:a16="http://schemas.microsoft.com/office/drawing/2014/main" id="{F2CDABE1-DD2E-1647-C079-8B18654A106C}"/>
                </a:ext>
              </a:extLst>
            </p:cNvPr>
            <p:cNvGrpSpPr>
              <a:grpSpLocks/>
            </p:cNvGrpSpPr>
            <p:nvPr/>
          </p:nvGrpSpPr>
          <p:grpSpPr bwMode="auto">
            <a:xfrm>
              <a:off x="3275856" y="2691283"/>
              <a:ext cx="2587625" cy="2495550"/>
              <a:chOff x="2142" y="1360"/>
              <a:chExt cx="1476" cy="1572"/>
            </a:xfrm>
          </p:grpSpPr>
          <p:sp>
            <p:nvSpPr>
              <p:cNvPr id="24" name="Text Box 5">
                <a:extLst>
                  <a:ext uri="{FF2B5EF4-FFF2-40B4-BE49-F238E27FC236}">
                    <a16:creationId xmlns:a16="http://schemas.microsoft.com/office/drawing/2014/main" id="{D4C40162-CDE1-AA3F-7FCB-6190C901CE03}"/>
                  </a:ext>
                </a:extLst>
              </p:cNvPr>
              <p:cNvSpPr txBox="1">
                <a:spLocks noChangeArrowheads="1"/>
              </p:cNvSpPr>
              <p:nvPr/>
            </p:nvSpPr>
            <p:spPr bwMode="auto">
              <a:xfrm>
                <a:off x="2142" y="1360"/>
                <a:ext cx="1476" cy="291"/>
              </a:xfrm>
              <a:prstGeom prst="rect">
                <a:avLst/>
              </a:prstGeom>
              <a:solidFill>
                <a:schemeClr val="accent1">
                  <a:lumMod val="75000"/>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中级图像处理</a:t>
                </a:r>
                <a:endParaRPr lang="en-US" altLang="zh-CN" sz="2400" b="1" dirty="0">
                  <a:latin typeface="宋体" panose="02010600030101010101" pitchFamily="2" charset="-122"/>
                  <a:ea typeface="宋体" panose="02010600030101010101" pitchFamily="2" charset="-122"/>
                </a:endParaRPr>
              </a:p>
            </p:txBody>
          </p:sp>
          <p:sp>
            <p:nvSpPr>
              <p:cNvPr id="25" name="Text Box 9">
                <a:extLst>
                  <a:ext uri="{FF2B5EF4-FFF2-40B4-BE49-F238E27FC236}">
                    <a16:creationId xmlns:a16="http://schemas.microsoft.com/office/drawing/2014/main" id="{22B32CFC-0111-6474-286D-4C30F100F7B8}"/>
                  </a:ext>
                </a:extLst>
              </p:cNvPr>
              <p:cNvSpPr txBox="1">
                <a:spLocks noChangeArrowheads="1"/>
              </p:cNvSpPr>
              <p:nvPr/>
            </p:nvSpPr>
            <p:spPr bwMode="auto">
              <a:xfrm>
                <a:off x="2142" y="1669"/>
                <a:ext cx="1476" cy="1263"/>
              </a:xfrm>
              <a:prstGeom prst="rect">
                <a:avLst/>
              </a:prstGeom>
              <a:solidFill>
                <a:schemeClr val="accent1">
                  <a:alpha val="76000"/>
                </a:schemeClr>
              </a:solidFill>
              <a:ln w="12700">
                <a:solidFill>
                  <a:schemeClr val="tx1">
                    <a:alpha val="99000"/>
                  </a:schemeClr>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目标识别、图像分割</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20" name="Group 13">
              <a:extLst>
                <a:ext uri="{FF2B5EF4-FFF2-40B4-BE49-F238E27FC236}">
                  <a16:creationId xmlns:a16="http://schemas.microsoft.com/office/drawing/2014/main" id="{DB365A2C-2BA2-2E37-54A9-851CEA1CB868}"/>
                </a:ext>
              </a:extLst>
            </p:cNvPr>
            <p:cNvGrpSpPr>
              <a:grpSpLocks/>
            </p:cNvGrpSpPr>
            <p:nvPr/>
          </p:nvGrpSpPr>
          <p:grpSpPr bwMode="auto">
            <a:xfrm>
              <a:off x="6085731" y="2691283"/>
              <a:ext cx="2586038" cy="2495550"/>
              <a:chOff x="3719" y="1352"/>
              <a:chExt cx="1476" cy="1572"/>
            </a:xfrm>
          </p:grpSpPr>
          <p:sp>
            <p:nvSpPr>
              <p:cNvPr id="22" name="Text Box 6">
                <a:extLst>
                  <a:ext uri="{FF2B5EF4-FFF2-40B4-BE49-F238E27FC236}">
                    <a16:creationId xmlns:a16="http://schemas.microsoft.com/office/drawing/2014/main" id="{FC01C584-D12D-1541-D8B1-0465625048E0}"/>
                  </a:ext>
                </a:extLst>
              </p:cNvPr>
              <p:cNvSpPr txBox="1">
                <a:spLocks noChangeArrowheads="1"/>
              </p:cNvSpPr>
              <p:nvPr/>
            </p:nvSpPr>
            <p:spPr bwMode="auto">
              <a:xfrm>
                <a:off x="3719" y="1352"/>
                <a:ext cx="1476" cy="291"/>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高级图像处理</a:t>
                </a:r>
                <a:endParaRPr lang="en-US" altLang="zh-CN" sz="2400" b="1" dirty="0">
                  <a:latin typeface="宋体" panose="02010600030101010101" pitchFamily="2" charset="-122"/>
                  <a:ea typeface="宋体" panose="02010600030101010101" pitchFamily="2" charset="-122"/>
                </a:endParaRPr>
              </a:p>
            </p:txBody>
          </p:sp>
          <p:sp>
            <p:nvSpPr>
              <p:cNvPr id="23" name="Text Box 10">
                <a:extLst>
                  <a:ext uri="{FF2B5EF4-FFF2-40B4-BE49-F238E27FC236}">
                    <a16:creationId xmlns:a16="http://schemas.microsoft.com/office/drawing/2014/main" id="{32471B1E-75D2-441B-800F-939E8A71058F}"/>
                  </a:ext>
                </a:extLst>
              </p:cNvPr>
              <p:cNvSpPr txBox="1">
                <a:spLocks noChangeArrowheads="1"/>
              </p:cNvSpPr>
              <p:nvPr/>
            </p:nvSpPr>
            <p:spPr bwMode="auto">
              <a:xfrm>
                <a:off x="3719" y="1661"/>
                <a:ext cx="1476" cy="1263"/>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IE"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理解</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场景理解、自动导航</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sp>
          <p:nvSpPr>
            <p:cNvPr id="21" name="Line 15">
              <a:extLst>
                <a:ext uri="{FF2B5EF4-FFF2-40B4-BE49-F238E27FC236}">
                  <a16:creationId xmlns:a16="http://schemas.microsoft.com/office/drawing/2014/main" id="{6D7EFCA2-3673-8388-BA26-69038EF567C2}"/>
                </a:ext>
              </a:extLst>
            </p:cNvPr>
            <p:cNvSpPr>
              <a:spLocks noChangeShapeType="1"/>
            </p:cNvSpPr>
            <p:nvPr/>
          </p:nvSpPr>
          <p:spPr bwMode="auto">
            <a:xfrm>
              <a:off x="5968256" y="2348383"/>
              <a:ext cx="0" cy="3086100"/>
            </a:xfrm>
            <a:prstGeom prst="line">
              <a:avLst/>
            </a:prstGeom>
            <a:noFill/>
            <a:ln w="38100">
              <a:solidFill>
                <a:schemeClr val="tx1"/>
              </a:solidFill>
              <a:prstDash val="dash"/>
              <a:round/>
              <a:headEnd/>
              <a:tailEnd/>
            </a:ln>
          </p:spPr>
          <p:txBody>
            <a:bodyPr wrap="none"/>
            <a:lstStyle/>
            <a:p>
              <a:endParaRPr lang="zh-CN" altLang="en-US" sz="2400">
                <a:latin typeface="宋体" panose="02010600030101010101" pitchFamily="2" charset="-122"/>
                <a:ea typeface="宋体" panose="02010600030101010101" pitchFamily="2" charset="-122"/>
              </a:endParaRPr>
            </a:p>
          </p:txBody>
        </p:sp>
      </p:grpSp>
      <p:pic>
        <p:nvPicPr>
          <p:cNvPr id="5" name="图片 4">
            <a:extLst>
              <a:ext uri="{FF2B5EF4-FFF2-40B4-BE49-F238E27FC236}">
                <a16:creationId xmlns:a16="http://schemas.microsoft.com/office/drawing/2014/main" id="{8ED47AF5-F747-7019-BAAD-D72C7F474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4A114B2E-99D1-6D92-BC6C-9E17984EF30E}"/>
              </a:ext>
            </a:extLst>
          </p:cNvPr>
          <p:cNvSpPr txBox="1"/>
          <p:nvPr/>
        </p:nvSpPr>
        <p:spPr>
          <a:xfrm>
            <a:off x="4313439" y="648996"/>
            <a:ext cx="3230245" cy="5551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Conceptions for DIP</a:t>
            </a:r>
          </a:p>
        </p:txBody>
      </p:sp>
      <p:sp>
        <p:nvSpPr>
          <p:cNvPr id="7" name="标题 5">
            <a:extLst>
              <a:ext uri="{FF2B5EF4-FFF2-40B4-BE49-F238E27FC236}">
                <a16:creationId xmlns:a16="http://schemas.microsoft.com/office/drawing/2014/main" id="{A691A4DF-1D27-D27C-2319-C0AC2881B010}"/>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图像处理基本概念</a:t>
            </a:r>
          </a:p>
        </p:txBody>
      </p:sp>
      <p:cxnSp>
        <p:nvCxnSpPr>
          <p:cNvPr id="8" name="直线连接符 4">
            <a:extLst>
              <a:ext uri="{FF2B5EF4-FFF2-40B4-BE49-F238E27FC236}">
                <a16:creationId xmlns:a16="http://schemas.microsoft.com/office/drawing/2014/main" id="{81FEDC61-C3EF-6AF9-4623-969CCFDBC03C}"/>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C7D88E03-E8C9-7D00-8AD2-71678368D46C}"/>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80700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3500"/>
            <a:ext cx="8219256" cy="5524500"/>
          </a:xfrm>
        </p:spPr>
        <p:txBody>
          <a:bodyPr/>
          <a:lstStyle/>
          <a:p>
            <a:pPr>
              <a:spcBef>
                <a:spcPts val="0"/>
              </a:spcBef>
              <a:buFont typeface="Wingdings" panose="05000000000000000000" pitchFamily="2" charset="2"/>
              <a:buChar char="n"/>
            </a:pPr>
            <a:r>
              <a:rPr lang="zh-CN" altLang="zh-CN" sz="2800" dirty="0">
                <a:solidFill>
                  <a:srgbClr val="0033CC"/>
                </a:solidFill>
              </a:rPr>
              <a:t>图像理解</a:t>
            </a:r>
            <a:endParaRPr lang="en-US" altLang="zh-CN" sz="2800" dirty="0"/>
          </a:p>
          <a:p>
            <a:pPr lvl="1">
              <a:spcBef>
                <a:spcPts val="0"/>
              </a:spcBef>
            </a:pPr>
            <a:r>
              <a:rPr lang="zh-CN" altLang="zh-CN" sz="2800" dirty="0"/>
              <a:t>图像</a:t>
            </a:r>
            <a:r>
              <a:rPr lang="zh-CN" altLang="en-US" sz="2800" dirty="0"/>
              <a:t>的</a:t>
            </a:r>
            <a:r>
              <a:rPr lang="zh-CN" altLang="zh-CN" sz="2800" dirty="0">
                <a:solidFill>
                  <a:srgbClr val="0033CC"/>
                </a:solidFill>
              </a:rPr>
              <a:t>高级</a:t>
            </a:r>
            <a:r>
              <a:rPr lang="zh-CN" altLang="zh-CN" sz="2800" dirty="0"/>
              <a:t>处理阶段</a:t>
            </a:r>
            <a:endParaRPr lang="en-US" altLang="zh-CN" sz="2800" dirty="0"/>
          </a:p>
          <a:p>
            <a:pPr lvl="1">
              <a:spcBef>
                <a:spcPts val="0"/>
              </a:spcBef>
            </a:pPr>
            <a:r>
              <a:rPr lang="zh-CN" altLang="en-US" sz="2800" dirty="0">
                <a:solidFill>
                  <a:srgbClr val="FF9900"/>
                </a:solidFill>
              </a:rPr>
              <a:t>处理对象</a:t>
            </a:r>
            <a:r>
              <a:rPr lang="zh-CN" altLang="en-US" sz="2800" dirty="0"/>
              <a:t>：图像描述的符号</a:t>
            </a:r>
            <a:endParaRPr lang="en-US" altLang="zh-CN" sz="2800" dirty="0"/>
          </a:p>
          <a:p>
            <a:pPr lvl="1">
              <a:spcBef>
                <a:spcPts val="0"/>
              </a:spcBef>
            </a:pPr>
            <a:r>
              <a:rPr lang="zh-CN" altLang="en-US" sz="2800" dirty="0">
                <a:solidFill>
                  <a:srgbClr val="FF9900"/>
                </a:solidFill>
              </a:rPr>
              <a:t>主要任务</a:t>
            </a:r>
            <a:r>
              <a:rPr lang="zh-CN" altLang="en-US" sz="2800" dirty="0"/>
              <a:t>：类似于人类的视觉系统，</a:t>
            </a:r>
            <a:r>
              <a:rPr lang="zh-CN" altLang="zh-CN" sz="2800" dirty="0"/>
              <a:t>研究图像语义的解释</a:t>
            </a:r>
            <a:endParaRPr lang="zh-CN" altLang="en-US" sz="2800" dirty="0"/>
          </a:p>
        </p:txBody>
      </p:sp>
      <p:grpSp>
        <p:nvGrpSpPr>
          <p:cNvPr id="16" name="Group 5">
            <a:extLst>
              <a:ext uri="{FF2B5EF4-FFF2-40B4-BE49-F238E27FC236}">
                <a16:creationId xmlns:a16="http://schemas.microsoft.com/office/drawing/2014/main" id="{FE85D848-63DA-CDC6-4549-8B6833FCF061}"/>
              </a:ext>
            </a:extLst>
          </p:cNvPr>
          <p:cNvGrpSpPr/>
          <p:nvPr/>
        </p:nvGrpSpPr>
        <p:grpSpPr>
          <a:xfrm>
            <a:off x="173421" y="3771900"/>
            <a:ext cx="8786813" cy="3086100"/>
            <a:chOff x="167531" y="2348383"/>
            <a:chExt cx="8786813" cy="3086100"/>
          </a:xfrm>
        </p:grpSpPr>
        <p:sp>
          <p:nvSpPr>
            <p:cNvPr id="17" name="AutoShape 14">
              <a:extLst>
                <a:ext uri="{FF2B5EF4-FFF2-40B4-BE49-F238E27FC236}">
                  <a16:creationId xmlns:a16="http://schemas.microsoft.com/office/drawing/2014/main" id="{36963A15-1AB8-D8AA-639D-15B908924A39}"/>
                </a:ext>
              </a:extLst>
            </p:cNvPr>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sz="2400">
                <a:latin typeface="宋体" panose="02010600030101010101" pitchFamily="2" charset="-122"/>
                <a:ea typeface="宋体" panose="02010600030101010101" pitchFamily="2" charset="-122"/>
              </a:endParaRPr>
            </a:p>
          </p:txBody>
        </p:sp>
        <p:grpSp>
          <p:nvGrpSpPr>
            <p:cNvPr id="18" name="Group 12">
              <a:extLst>
                <a:ext uri="{FF2B5EF4-FFF2-40B4-BE49-F238E27FC236}">
                  <a16:creationId xmlns:a16="http://schemas.microsoft.com/office/drawing/2014/main" id="{824850F4-810C-65D8-CC99-B872489D1768}"/>
                </a:ext>
              </a:extLst>
            </p:cNvPr>
            <p:cNvGrpSpPr>
              <a:grpSpLocks/>
            </p:cNvGrpSpPr>
            <p:nvPr/>
          </p:nvGrpSpPr>
          <p:grpSpPr bwMode="auto">
            <a:xfrm>
              <a:off x="467569" y="2691283"/>
              <a:ext cx="2587625" cy="2495550"/>
              <a:chOff x="252" y="1413"/>
              <a:chExt cx="1476" cy="1572"/>
            </a:xfrm>
          </p:grpSpPr>
          <p:sp>
            <p:nvSpPr>
              <p:cNvPr id="26" name="Text Box 4">
                <a:extLst>
                  <a:ext uri="{FF2B5EF4-FFF2-40B4-BE49-F238E27FC236}">
                    <a16:creationId xmlns:a16="http://schemas.microsoft.com/office/drawing/2014/main" id="{FB8CA857-185F-B57B-A3D6-7F0B1697213A}"/>
                  </a:ext>
                </a:extLst>
              </p:cNvPr>
              <p:cNvSpPr txBox="1">
                <a:spLocks noChangeArrowheads="1"/>
              </p:cNvSpPr>
              <p:nvPr/>
            </p:nvSpPr>
            <p:spPr bwMode="auto">
              <a:xfrm>
                <a:off x="252" y="1413"/>
                <a:ext cx="1476" cy="640"/>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低级图像处理
</a:t>
                </a:r>
                <a:endParaRPr lang="en-US" altLang="zh-CN" sz="2400" b="1" dirty="0">
                  <a:latin typeface="宋体" panose="02010600030101010101" pitchFamily="2" charset="-122"/>
                  <a:ea typeface="宋体" panose="02010600030101010101" pitchFamily="2" charset="-122"/>
                </a:endParaRPr>
              </a:p>
            </p:txBody>
          </p:sp>
          <p:sp>
            <p:nvSpPr>
              <p:cNvPr id="27" name="Text Box 7">
                <a:extLst>
                  <a:ext uri="{FF2B5EF4-FFF2-40B4-BE49-F238E27FC236}">
                    <a16:creationId xmlns:a16="http://schemas.microsoft.com/office/drawing/2014/main" id="{12EB2EF5-0C07-DC03-4B99-ED807BD4C805}"/>
                  </a:ext>
                </a:extLst>
              </p:cNvPr>
              <p:cNvSpPr txBox="1">
                <a:spLocks noChangeArrowheads="1"/>
              </p:cNvSpPr>
              <p:nvPr/>
            </p:nvSpPr>
            <p:spPr bwMode="auto">
              <a:xfrm>
                <a:off x="252" y="1704"/>
                <a:ext cx="1476" cy="1281"/>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zh-CN" altLang="en-US" sz="2400"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图像</a:t>
                </a:r>
                <a:endParaRPr lang="en-IE" sz="2400" dirty="0">
                  <a:solidFill>
                    <a:srgbClr val="0033CC"/>
                  </a:solidFill>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示例：</a:t>
                </a:r>
                <a:r>
                  <a:rPr lang="zh-CN" altLang="en-US" sz="2400" dirty="0">
                    <a:latin typeface="宋体" panose="02010600030101010101" pitchFamily="2" charset="-122"/>
                    <a:ea typeface="宋体" panose="02010600030101010101" pitchFamily="2" charset="-122"/>
                  </a:rPr>
                  <a:t>图像去噪、图像锐化</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19" name="Group 11">
              <a:extLst>
                <a:ext uri="{FF2B5EF4-FFF2-40B4-BE49-F238E27FC236}">
                  <a16:creationId xmlns:a16="http://schemas.microsoft.com/office/drawing/2014/main" id="{9E14FA6D-AAAC-923E-E5A5-2C9EDA0355D4}"/>
                </a:ext>
              </a:extLst>
            </p:cNvPr>
            <p:cNvGrpSpPr>
              <a:grpSpLocks/>
            </p:cNvGrpSpPr>
            <p:nvPr/>
          </p:nvGrpSpPr>
          <p:grpSpPr bwMode="auto">
            <a:xfrm>
              <a:off x="3275856" y="2691283"/>
              <a:ext cx="2587625" cy="2495550"/>
              <a:chOff x="2142" y="1360"/>
              <a:chExt cx="1476" cy="1572"/>
            </a:xfrm>
          </p:grpSpPr>
          <p:sp>
            <p:nvSpPr>
              <p:cNvPr id="24" name="Text Box 5">
                <a:extLst>
                  <a:ext uri="{FF2B5EF4-FFF2-40B4-BE49-F238E27FC236}">
                    <a16:creationId xmlns:a16="http://schemas.microsoft.com/office/drawing/2014/main" id="{06429B0D-2677-5FC8-41DD-592163206CBA}"/>
                  </a:ext>
                </a:extLst>
              </p:cNvPr>
              <p:cNvSpPr txBox="1">
                <a:spLocks noChangeArrowheads="1"/>
              </p:cNvSpPr>
              <p:nvPr/>
            </p:nvSpPr>
            <p:spPr bwMode="auto">
              <a:xfrm>
                <a:off x="2142" y="1360"/>
                <a:ext cx="1476" cy="291"/>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中级图像处理</a:t>
                </a:r>
                <a:endParaRPr lang="en-US" altLang="zh-CN" sz="2400" b="1" dirty="0">
                  <a:latin typeface="宋体" panose="02010600030101010101" pitchFamily="2" charset="-122"/>
                  <a:ea typeface="宋体" panose="02010600030101010101" pitchFamily="2" charset="-122"/>
                </a:endParaRPr>
              </a:p>
            </p:txBody>
          </p:sp>
          <p:sp>
            <p:nvSpPr>
              <p:cNvPr id="25" name="Text Box 9">
                <a:extLst>
                  <a:ext uri="{FF2B5EF4-FFF2-40B4-BE49-F238E27FC236}">
                    <a16:creationId xmlns:a16="http://schemas.microsoft.com/office/drawing/2014/main" id="{30851C10-05C9-84FA-362C-8F7E5C4EE441}"/>
                  </a:ext>
                </a:extLst>
              </p:cNvPr>
              <p:cNvSpPr txBox="1">
                <a:spLocks noChangeArrowheads="1"/>
              </p:cNvSpPr>
              <p:nvPr/>
            </p:nvSpPr>
            <p:spPr bwMode="auto">
              <a:xfrm>
                <a:off x="2142" y="1651"/>
                <a:ext cx="1476" cy="1281"/>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图像</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目标识别、图像分割</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grpSp>
          <p:nvGrpSpPr>
            <p:cNvPr id="20" name="Group 13">
              <a:extLst>
                <a:ext uri="{FF2B5EF4-FFF2-40B4-BE49-F238E27FC236}">
                  <a16:creationId xmlns:a16="http://schemas.microsoft.com/office/drawing/2014/main" id="{73695544-3549-03FF-EEA5-D9102E7AF7D9}"/>
                </a:ext>
              </a:extLst>
            </p:cNvPr>
            <p:cNvGrpSpPr>
              <a:grpSpLocks/>
            </p:cNvGrpSpPr>
            <p:nvPr/>
          </p:nvGrpSpPr>
          <p:grpSpPr bwMode="auto">
            <a:xfrm>
              <a:off x="6085731" y="2691284"/>
              <a:ext cx="2586038" cy="2495551"/>
              <a:chOff x="3719" y="1352"/>
              <a:chExt cx="1476" cy="1572"/>
            </a:xfrm>
          </p:grpSpPr>
          <p:sp>
            <p:nvSpPr>
              <p:cNvPr id="22" name="Text Box 6">
                <a:extLst>
                  <a:ext uri="{FF2B5EF4-FFF2-40B4-BE49-F238E27FC236}">
                    <a16:creationId xmlns:a16="http://schemas.microsoft.com/office/drawing/2014/main" id="{BFFDF616-CEB4-EC29-E897-A40D33722BEB}"/>
                  </a:ext>
                </a:extLst>
              </p:cNvPr>
              <p:cNvSpPr txBox="1">
                <a:spLocks noChangeArrowheads="1"/>
              </p:cNvSpPr>
              <p:nvPr/>
            </p:nvSpPr>
            <p:spPr bwMode="auto">
              <a:xfrm>
                <a:off x="3719" y="1352"/>
                <a:ext cx="1476" cy="291"/>
              </a:xfrm>
              <a:prstGeom prst="rect">
                <a:avLst/>
              </a:prstGeom>
              <a:solidFill>
                <a:schemeClr val="accent1">
                  <a:lumMod val="50000"/>
                  <a:alpha val="70195"/>
                </a:schemeClr>
              </a:solidFill>
              <a:ln w="12700">
                <a:solidFill>
                  <a:schemeClr val="tx1"/>
                </a:solidFill>
                <a:miter lim="800000"/>
                <a:headEnd/>
                <a:tailEnd/>
              </a:ln>
            </p:spPr>
            <p:txBody>
              <a:bodyPr>
                <a:spAutoFit/>
              </a:bodyPr>
              <a:lstStyle/>
              <a:p>
                <a:pPr algn="ctr">
                  <a:spcBef>
                    <a:spcPct val="50000"/>
                  </a:spcBef>
                </a:pPr>
                <a:r>
                  <a:rPr lang="zh-CN" altLang="en-US" sz="2400" b="1" dirty="0">
                    <a:latin typeface="宋体" panose="02010600030101010101" pitchFamily="2" charset="-122"/>
                    <a:ea typeface="宋体" panose="02010600030101010101" pitchFamily="2" charset="-122"/>
                  </a:rPr>
                  <a:t>高级图像处理</a:t>
                </a:r>
                <a:endParaRPr lang="en-US" altLang="zh-CN" sz="2400" b="1" dirty="0">
                  <a:latin typeface="宋体" panose="02010600030101010101" pitchFamily="2" charset="-122"/>
                  <a:ea typeface="宋体" panose="02010600030101010101" pitchFamily="2" charset="-122"/>
                </a:endParaRPr>
              </a:p>
            </p:txBody>
          </p:sp>
          <p:sp>
            <p:nvSpPr>
              <p:cNvPr id="23" name="Text Box 10">
                <a:extLst>
                  <a:ext uri="{FF2B5EF4-FFF2-40B4-BE49-F238E27FC236}">
                    <a16:creationId xmlns:a16="http://schemas.microsoft.com/office/drawing/2014/main" id="{F2BAEEF7-841F-75F1-BA19-49165EAC277C}"/>
                  </a:ext>
                </a:extLst>
              </p:cNvPr>
              <p:cNvSpPr txBox="1">
                <a:spLocks noChangeArrowheads="1"/>
              </p:cNvSpPr>
              <p:nvPr/>
            </p:nvSpPr>
            <p:spPr bwMode="auto">
              <a:xfrm>
                <a:off x="3719" y="1643"/>
                <a:ext cx="1476" cy="1281"/>
              </a:xfrm>
              <a:prstGeom prst="rect">
                <a:avLst/>
              </a:prstGeom>
              <a:solidFill>
                <a:schemeClr val="accent1">
                  <a:alpha val="70195"/>
                </a:schemeClr>
              </a:solidFill>
              <a:ln w="12700">
                <a:solidFill>
                  <a:schemeClr val="tx1"/>
                </a:solidFill>
                <a:miter lim="800000"/>
                <a:headEnd/>
                <a:tailEnd/>
              </a:ln>
            </p:spPr>
            <p:txBody>
              <a:bodyPr/>
              <a:lstStyle/>
              <a:p>
                <a:pPr>
                  <a:spcBef>
                    <a:spcPct val="50000"/>
                  </a:spcBef>
                </a:pPr>
                <a:endParaRPr lang="en-IE" sz="100" b="1" dirty="0">
                  <a:latin typeface="宋体" panose="02010600030101010101" pitchFamily="2" charset="-122"/>
                  <a:ea typeface="宋体" panose="02010600030101010101" pitchFamily="2" charset="-122"/>
                </a:endParaRPr>
              </a:p>
              <a:p>
                <a:pPr>
                  <a:spcBef>
                    <a:spcPct val="50000"/>
                  </a:spcBef>
                </a:pPr>
                <a:r>
                  <a:rPr lang="zh-CN" altLang="en-US" sz="2400" b="1" dirty="0">
                    <a:latin typeface="宋体" panose="02010600030101010101" pitchFamily="2" charset="-122"/>
                    <a:ea typeface="宋体" panose="02010600030101010101" pitchFamily="2" charset="-122"/>
                  </a:rPr>
                  <a:t>输入：</a:t>
                </a:r>
                <a:r>
                  <a:rPr lang="zh-CN" altLang="en-US" sz="2400" dirty="0">
                    <a:latin typeface="宋体" panose="02010600030101010101" pitchFamily="2" charset="-122"/>
                    <a:ea typeface="宋体" panose="02010600030101010101" pitchFamily="2" charset="-122"/>
                  </a:rPr>
                  <a:t>属性</a:t>
                </a:r>
                <a:r>
                  <a:rPr lang="zh-CN" altLang="en-US" sz="2400" b="1" dirty="0">
                    <a:latin typeface="宋体" panose="02010600030101010101" pitchFamily="2" charset="-122"/>
                    <a:ea typeface="宋体" panose="02010600030101010101" pitchFamily="2" charset="-122"/>
                  </a:rPr>
                  <a:t> </a:t>
                </a:r>
                <a:br>
                  <a:rPr lang="en-US" altLang="zh-CN"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输出：</a:t>
                </a:r>
                <a:r>
                  <a:rPr lang="zh-CN" altLang="en-US" sz="2400" dirty="0">
                    <a:latin typeface="宋体" panose="02010600030101010101" pitchFamily="2" charset="-122"/>
                    <a:ea typeface="宋体" panose="02010600030101010101" pitchFamily="2" charset="-122"/>
                  </a:rPr>
                  <a:t>理解</a:t>
                </a:r>
                <a:r>
                  <a:rPr lang="zh-CN" altLang="en-US" sz="2400" b="1" dirty="0">
                    <a:latin typeface="宋体" panose="02010600030101010101" pitchFamily="2" charset="-122"/>
                    <a:ea typeface="宋体" panose="02010600030101010101" pitchFamily="2" charset="-122"/>
                  </a:rPr>
                  <a:t>
示例：</a:t>
                </a:r>
                <a:r>
                  <a:rPr lang="zh-CN" altLang="en-US" sz="2400" dirty="0">
                    <a:latin typeface="宋体" panose="02010600030101010101" pitchFamily="2" charset="-122"/>
                    <a:ea typeface="宋体" panose="02010600030101010101" pitchFamily="2" charset="-122"/>
                  </a:rPr>
                  <a:t>场景理解、自动导航</a:t>
                </a:r>
                <a:r>
                  <a:rPr lang="zh-CN" altLang="en-US" sz="2400" b="1"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sp>
          <p:nvSpPr>
            <p:cNvPr id="21" name="Line 15">
              <a:extLst>
                <a:ext uri="{FF2B5EF4-FFF2-40B4-BE49-F238E27FC236}">
                  <a16:creationId xmlns:a16="http://schemas.microsoft.com/office/drawing/2014/main" id="{F2660B6D-871C-9E9E-3E64-3A95AF32B3EC}"/>
                </a:ext>
              </a:extLst>
            </p:cNvPr>
            <p:cNvSpPr>
              <a:spLocks noChangeShapeType="1"/>
            </p:cNvSpPr>
            <p:nvPr/>
          </p:nvSpPr>
          <p:spPr bwMode="auto">
            <a:xfrm>
              <a:off x="5968256" y="2348383"/>
              <a:ext cx="0" cy="3086100"/>
            </a:xfrm>
            <a:prstGeom prst="line">
              <a:avLst/>
            </a:prstGeom>
            <a:noFill/>
            <a:ln w="38100">
              <a:solidFill>
                <a:schemeClr val="tx1"/>
              </a:solidFill>
              <a:prstDash val="dash"/>
              <a:round/>
              <a:headEnd/>
              <a:tailEnd/>
            </a:ln>
          </p:spPr>
          <p:txBody>
            <a:bodyPr wrap="none"/>
            <a:lstStyle/>
            <a:p>
              <a:endParaRPr lang="zh-CN" altLang="en-US" sz="2400">
                <a:latin typeface="宋体" panose="02010600030101010101" pitchFamily="2" charset="-122"/>
                <a:ea typeface="宋体" panose="02010600030101010101" pitchFamily="2" charset="-122"/>
              </a:endParaRPr>
            </a:p>
          </p:txBody>
        </p:sp>
      </p:grpSp>
      <p:pic>
        <p:nvPicPr>
          <p:cNvPr id="5" name="图片 4">
            <a:extLst>
              <a:ext uri="{FF2B5EF4-FFF2-40B4-BE49-F238E27FC236}">
                <a16:creationId xmlns:a16="http://schemas.microsoft.com/office/drawing/2014/main" id="{8DFA31AF-B95A-DC79-CFA5-BA54FFBEA5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B68988B0-DE83-1494-7B2D-2F73457F4F67}"/>
              </a:ext>
            </a:extLst>
          </p:cNvPr>
          <p:cNvSpPr txBox="1"/>
          <p:nvPr/>
        </p:nvSpPr>
        <p:spPr>
          <a:xfrm>
            <a:off x="4313439" y="648996"/>
            <a:ext cx="3230245" cy="5551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Conceptions for DIP</a:t>
            </a:r>
          </a:p>
        </p:txBody>
      </p:sp>
      <p:sp>
        <p:nvSpPr>
          <p:cNvPr id="7" name="标题 5">
            <a:extLst>
              <a:ext uri="{FF2B5EF4-FFF2-40B4-BE49-F238E27FC236}">
                <a16:creationId xmlns:a16="http://schemas.microsoft.com/office/drawing/2014/main" id="{10D26C00-9F6E-E7E6-AAAF-F404C77061C3}"/>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图像处理基本概念</a:t>
            </a:r>
          </a:p>
        </p:txBody>
      </p:sp>
      <p:cxnSp>
        <p:nvCxnSpPr>
          <p:cNvPr id="8" name="直线连接符 4">
            <a:extLst>
              <a:ext uri="{FF2B5EF4-FFF2-40B4-BE49-F238E27FC236}">
                <a16:creationId xmlns:a16="http://schemas.microsoft.com/office/drawing/2014/main" id="{58D83F02-29AC-A3BA-3974-75F06323D25C}"/>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06148FAD-6706-DCA8-E963-A822374803A2}"/>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3319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740445-00C1-C06D-64D8-391A68462689}"/>
              </a:ext>
            </a:extLst>
          </p:cNvPr>
          <p:cNvPicPr>
            <a:picLocks noChangeAspect="1"/>
          </p:cNvPicPr>
          <p:nvPr/>
        </p:nvPicPr>
        <p:blipFill>
          <a:blip r:embed="rId3"/>
          <a:stretch>
            <a:fillRect/>
          </a:stretch>
        </p:blipFill>
        <p:spPr>
          <a:xfrm>
            <a:off x="7667417" y="5857735"/>
            <a:ext cx="1476581" cy="1000265"/>
          </a:xfrm>
          <a:prstGeom prst="rect">
            <a:avLst/>
          </a:prstGeom>
        </p:spPr>
      </p:pic>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D9E6DB1D-33FA-22C2-E33B-76B81C4A84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2000" y="485774"/>
            <a:ext cx="4414838" cy="5886451"/>
          </a:xfrm>
          <a:prstGeom prst="rect">
            <a:avLst/>
          </a:prstGeom>
        </p:spPr>
      </p:pic>
      <p:pic>
        <p:nvPicPr>
          <p:cNvPr id="9" name="图片 8">
            <a:extLst>
              <a:ext uri="{FF2B5EF4-FFF2-40B4-BE49-F238E27FC236}">
                <a16:creationId xmlns:a16="http://schemas.microsoft.com/office/drawing/2014/main" id="{EFDD1904-7FB3-1B0A-BC2B-3CE0189EDD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6" y="485775"/>
            <a:ext cx="4414838" cy="5886450"/>
          </a:xfrm>
          <a:prstGeom prst="rect">
            <a:avLst/>
          </a:prstGeom>
        </p:spPr>
      </p:pic>
    </p:spTree>
    <p:extLst>
      <p:ext uri="{BB962C8B-B14F-4D97-AF65-F5344CB8AC3E}">
        <p14:creationId xmlns:p14="http://schemas.microsoft.com/office/powerpoint/2010/main" val="44848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740445-00C1-C06D-64D8-391A68462689}"/>
              </a:ext>
            </a:extLst>
          </p:cNvPr>
          <p:cNvPicPr>
            <a:picLocks noChangeAspect="1"/>
          </p:cNvPicPr>
          <p:nvPr/>
        </p:nvPicPr>
        <p:blipFill>
          <a:blip r:embed="rId3"/>
          <a:stretch>
            <a:fillRect/>
          </a:stretch>
        </p:blipFill>
        <p:spPr>
          <a:xfrm>
            <a:off x="7667417" y="5857735"/>
            <a:ext cx="1476581" cy="1000265"/>
          </a:xfrm>
          <a:prstGeom prst="rect">
            <a:avLst/>
          </a:prstGeom>
        </p:spPr>
      </p:pic>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CDD97E69-18EC-3853-A71A-89D448D92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173"/>
            <a:ext cx="9144000" cy="6100762"/>
          </a:xfrm>
          <a:prstGeom prst="rect">
            <a:avLst/>
          </a:prstGeom>
        </p:spPr>
      </p:pic>
    </p:spTree>
    <p:extLst>
      <p:ext uri="{BB962C8B-B14F-4D97-AF65-F5344CB8AC3E}">
        <p14:creationId xmlns:p14="http://schemas.microsoft.com/office/powerpoint/2010/main" val="1260395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318050" y="1328498"/>
            <a:ext cx="8825949" cy="4188839"/>
          </a:xfrm>
          <a:prstGeom prst="rect">
            <a:avLst/>
          </a:prstGeom>
        </p:spPr>
        <p:txBody>
          <a:bodyPr wrap="square">
            <a:spAutoFit/>
          </a:bodyPr>
          <a:lstStyle/>
          <a:p>
            <a:pPr marL="342900" indent="-342900">
              <a:lnSpc>
                <a:spcPct val="130000"/>
              </a:lnSpc>
              <a:buFont typeface="Wingdings" panose="05000000000000000000" pitchFamily="2" charset="2"/>
              <a:buChar char="n"/>
            </a:pPr>
            <a:r>
              <a:rPr kumimoji="1" lang="zh-CN" altLang="en-US" sz="2800" b="1" dirty="0">
                <a:latin typeface="宋体" panose="02010600030101010101" pitchFamily="2" charset="-122"/>
                <a:ea typeface="宋体" panose="02010600030101010101" pitchFamily="2" charset="-122"/>
                <a:cs typeface="Times New Roman" panose="02020503050405090304" charset="0"/>
              </a:rPr>
              <a:t>上课周期： </a:t>
            </a:r>
            <a:r>
              <a:rPr kumimoji="1" lang="en-US" altLang="zh-CN" sz="2800" dirty="0">
                <a:latin typeface="宋体" panose="02010600030101010101" pitchFamily="2" charset="-122"/>
                <a:ea typeface="宋体" panose="02010600030101010101" pitchFamily="2" charset="-122"/>
                <a:cs typeface="Times New Roman" panose="02020503050405090304" charset="0"/>
              </a:rPr>
              <a:t>1-16</a:t>
            </a:r>
            <a:r>
              <a:rPr kumimoji="1" lang="zh-CN" altLang="en-US" sz="2800" dirty="0">
                <a:latin typeface="宋体" panose="02010600030101010101" pitchFamily="2" charset="-122"/>
                <a:ea typeface="宋体" panose="02010600030101010101" pitchFamily="2" charset="-122"/>
                <a:cs typeface="Times New Roman" panose="02020503050405090304" charset="0"/>
              </a:rPr>
              <a:t>周</a:t>
            </a:r>
            <a:r>
              <a:rPr kumimoji="1" lang="en-US" altLang="zh-CN" sz="2800" dirty="0">
                <a:latin typeface="宋体" panose="02010600030101010101" pitchFamily="2" charset="-122"/>
                <a:ea typeface="宋体" panose="02010600030101010101" pitchFamily="2" charset="-122"/>
                <a:cs typeface="Times New Roman" panose="02020503050405090304" charset="0"/>
              </a:rPr>
              <a:t> </a:t>
            </a:r>
            <a:endParaRPr kumimoji="1" lang="zh-CN" altLang="en-US" sz="2800" dirty="0">
              <a:latin typeface="宋体" panose="02010600030101010101" pitchFamily="2" charset="-122"/>
              <a:ea typeface="宋体" panose="02010600030101010101" pitchFamily="2" charset="-122"/>
              <a:cs typeface="Times New Roman" panose="02020503050405090304" charset="0"/>
            </a:endParaRPr>
          </a:p>
          <a:p>
            <a:pPr marL="342900" indent="-342900">
              <a:spcBef>
                <a:spcPts val="1800"/>
              </a:spcBef>
              <a:buFont typeface="Wingdings" panose="05000000000000000000" pitchFamily="2" charset="2"/>
              <a:buChar char="n"/>
            </a:pPr>
            <a:r>
              <a:rPr kumimoji="1" lang="zh-CN" altLang="en-US" sz="2800" b="1" dirty="0">
                <a:latin typeface="宋体" panose="02010600030101010101" pitchFamily="2" charset="-122"/>
                <a:ea typeface="宋体" panose="02010600030101010101" pitchFamily="2" charset="-122"/>
                <a:cs typeface="Times New Roman" panose="02020503050405090304" charset="0"/>
              </a:rPr>
              <a:t>上课时间：</a:t>
            </a:r>
            <a:r>
              <a:rPr kumimoji="1" lang="zh-CN" altLang="en-US" sz="2800" dirty="0">
                <a:latin typeface="宋体" panose="02010600030101010101" pitchFamily="2" charset="-122"/>
                <a:ea typeface="宋体" panose="02010600030101010101" pitchFamily="2" charset="-122"/>
                <a:cs typeface="Times New Roman" panose="02020503050405090304" charset="0"/>
              </a:rPr>
              <a:t>周一下午</a:t>
            </a:r>
            <a:r>
              <a:rPr kumimoji="1" lang="en-US" altLang="zh-CN" sz="2800" dirty="0">
                <a:latin typeface="宋体" panose="02010600030101010101" pitchFamily="2" charset="-122"/>
                <a:ea typeface="宋体" panose="02010600030101010101" pitchFamily="2" charset="-122"/>
                <a:cs typeface="Times New Roman" panose="02020503050405090304" charset="0"/>
              </a:rPr>
              <a:t>5-6</a:t>
            </a:r>
            <a:r>
              <a:rPr kumimoji="1" lang="zh-CN" altLang="en-US" sz="2800" dirty="0">
                <a:latin typeface="宋体" panose="02010600030101010101" pitchFamily="2" charset="-122"/>
                <a:ea typeface="宋体" panose="02010600030101010101" pitchFamily="2" charset="-122"/>
                <a:cs typeface="Times New Roman" panose="02020503050405090304" charset="0"/>
              </a:rPr>
              <a:t>节，单周周四上午</a:t>
            </a:r>
            <a:r>
              <a:rPr kumimoji="1" lang="en-US" altLang="zh-CN" sz="2800" dirty="0">
                <a:latin typeface="宋体" panose="02010600030101010101" pitchFamily="2" charset="-122"/>
                <a:ea typeface="宋体" panose="02010600030101010101" pitchFamily="2" charset="-122"/>
                <a:cs typeface="Times New Roman" panose="02020503050405090304" charset="0"/>
              </a:rPr>
              <a:t>1-2</a:t>
            </a:r>
            <a:r>
              <a:rPr kumimoji="1" lang="zh-CN" altLang="en-US" sz="2800" dirty="0">
                <a:latin typeface="宋体" panose="02010600030101010101" pitchFamily="2" charset="-122"/>
                <a:ea typeface="宋体" panose="02010600030101010101" pitchFamily="2" charset="-122"/>
                <a:cs typeface="Times New Roman" panose="02020503050405090304" charset="0"/>
              </a:rPr>
              <a:t>节</a:t>
            </a:r>
          </a:p>
          <a:p>
            <a:pPr marL="800100" lvl="1" indent="-342900">
              <a:lnSpc>
                <a:spcPct val="130000"/>
              </a:lnSpc>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rPr>
              <a:t>第</a:t>
            </a:r>
            <a:r>
              <a:rPr kumimoji="1" lang="en-US" altLang="zh-CN" sz="2800" dirty="0">
                <a:latin typeface="宋体" panose="02010600030101010101" pitchFamily="2" charset="-122"/>
                <a:ea typeface="宋体" panose="02010600030101010101" pitchFamily="2" charset="-122"/>
                <a:cs typeface="Times New Roman" panose="02020503050405090304" charset="0"/>
              </a:rPr>
              <a:t>5-6</a:t>
            </a:r>
            <a:r>
              <a:rPr kumimoji="1" lang="zh-CN" altLang="en-US" sz="2800" dirty="0">
                <a:latin typeface="宋体" panose="02010600030101010101" pitchFamily="2" charset="-122"/>
                <a:ea typeface="宋体" panose="02010600030101010101" pitchFamily="2" charset="-122"/>
                <a:cs typeface="Times New Roman" panose="02020503050405090304" charset="0"/>
              </a:rPr>
              <a:t>节：</a:t>
            </a:r>
            <a:r>
              <a:rPr kumimoji="1" lang="en-US" altLang="zh-CN" sz="2800" dirty="0">
                <a:latin typeface="宋体" panose="02010600030101010101" pitchFamily="2" charset="-122"/>
                <a:ea typeface="宋体" panose="02010600030101010101" pitchFamily="2" charset="-122"/>
                <a:cs typeface="Times New Roman" panose="02020503050405090304" charset="0"/>
              </a:rPr>
              <a:t>13:45 - 14:30</a:t>
            </a:r>
            <a:r>
              <a:rPr kumimoji="1" lang="zh-CN" altLang="en-US" sz="2800" dirty="0">
                <a:latin typeface="宋体" panose="02010600030101010101" pitchFamily="2" charset="-122"/>
                <a:ea typeface="宋体" panose="02010600030101010101" pitchFamily="2" charset="-122"/>
                <a:cs typeface="Times New Roman" panose="02020503050405090304" charset="0"/>
              </a:rPr>
              <a:t>，</a:t>
            </a:r>
            <a:r>
              <a:rPr kumimoji="1" lang="en-US" altLang="zh-CN" sz="2800" dirty="0">
                <a:latin typeface="宋体" panose="02010600030101010101" pitchFamily="2" charset="-122"/>
                <a:ea typeface="宋体" panose="02010600030101010101" pitchFamily="2" charset="-122"/>
                <a:cs typeface="Times New Roman" panose="02020503050405090304" charset="0"/>
              </a:rPr>
              <a:t>14:40 - 15:25</a:t>
            </a:r>
          </a:p>
          <a:p>
            <a:pPr marL="800100" lvl="1" indent="-342900">
              <a:lnSpc>
                <a:spcPct val="130000"/>
              </a:lnSpc>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rPr>
              <a:t>第</a:t>
            </a:r>
            <a:r>
              <a:rPr kumimoji="1" lang="en-US" altLang="zh-CN" sz="2800" dirty="0">
                <a:latin typeface="宋体" panose="02010600030101010101" pitchFamily="2" charset="-122"/>
                <a:ea typeface="宋体" panose="02010600030101010101" pitchFamily="2" charset="-122"/>
                <a:cs typeface="Times New Roman" panose="02020503050405090304" charset="0"/>
              </a:rPr>
              <a:t>1-2</a:t>
            </a:r>
            <a:r>
              <a:rPr kumimoji="1" lang="zh-CN" altLang="en-US" sz="2800" dirty="0">
                <a:latin typeface="宋体" panose="02010600030101010101" pitchFamily="2" charset="-122"/>
                <a:ea typeface="宋体" panose="02010600030101010101" pitchFamily="2" charset="-122"/>
                <a:cs typeface="Times New Roman" panose="02020503050405090304" charset="0"/>
              </a:rPr>
              <a:t>节：</a:t>
            </a:r>
            <a:r>
              <a:rPr kumimoji="1" lang="en-US" altLang="zh-CN" sz="2800" dirty="0">
                <a:latin typeface="宋体" panose="02010600030101010101" pitchFamily="2" charset="-122"/>
                <a:ea typeface="宋体" panose="02010600030101010101" pitchFamily="2" charset="-122"/>
                <a:cs typeface="Times New Roman" panose="02020503050405090304" charset="0"/>
              </a:rPr>
              <a:t>8:00 - 8:45</a:t>
            </a:r>
            <a:r>
              <a:rPr kumimoji="1" lang="zh-CN" altLang="en-US" sz="2800" dirty="0">
                <a:latin typeface="宋体" panose="02010600030101010101" pitchFamily="2" charset="-122"/>
                <a:ea typeface="宋体" panose="02010600030101010101" pitchFamily="2" charset="-122"/>
                <a:cs typeface="Times New Roman" panose="02020503050405090304" charset="0"/>
              </a:rPr>
              <a:t>，</a:t>
            </a:r>
            <a:r>
              <a:rPr kumimoji="1" lang="en-US" altLang="zh-CN" sz="2800" dirty="0">
                <a:latin typeface="宋体" panose="02010600030101010101" pitchFamily="2" charset="-122"/>
                <a:ea typeface="宋体" panose="02010600030101010101" pitchFamily="2" charset="-122"/>
                <a:cs typeface="Times New Roman" panose="02020503050405090304" charset="0"/>
              </a:rPr>
              <a:t>8:55 - 9:40</a:t>
            </a:r>
          </a:p>
          <a:p>
            <a:pPr marL="342900" indent="-342900">
              <a:spcBef>
                <a:spcPts val="1800"/>
              </a:spcBef>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rPr>
              <a:t>理论课上课地点：揽江楼</a:t>
            </a:r>
            <a:r>
              <a:rPr kumimoji="1" lang="en-US" altLang="zh-CN" sz="2800" dirty="0">
                <a:latin typeface="宋体" panose="02010600030101010101" pitchFamily="2" charset="-122"/>
                <a:ea typeface="宋体" panose="02010600030101010101" pitchFamily="2" charset="-122"/>
                <a:cs typeface="Times New Roman" panose="02020503050405090304" charset="0"/>
              </a:rPr>
              <a:t>C303</a:t>
            </a:r>
            <a:r>
              <a:rPr kumimoji="1" lang="zh-CN" altLang="en-US" sz="2800" dirty="0">
                <a:latin typeface="宋体" panose="02010600030101010101" pitchFamily="2" charset="-122"/>
                <a:ea typeface="宋体" panose="02010600030101010101" pitchFamily="2" charset="-122"/>
                <a:cs typeface="Times New Roman" panose="02020503050405090304" charset="0"/>
              </a:rPr>
              <a:t>（</a:t>
            </a:r>
            <a:r>
              <a:rPr kumimoji="1" lang="en-US" altLang="zh-CN" sz="2800" dirty="0">
                <a:latin typeface="宋体" panose="02010600030101010101" pitchFamily="2" charset="-122"/>
                <a:ea typeface="宋体" panose="02010600030101010101" pitchFamily="2" charset="-122"/>
                <a:cs typeface="Times New Roman" panose="02020503050405090304" charset="0"/>
              </a:rPr>
              <a:t>16</a:t>
            </a:r>
            <a:r>
              <a:rPr kumimoji="1" lang="zh-CN" altLang="en-US" sz="2800" dirty="0">
                <a:latin typeface="宋体" panose="02010600030101010101" pitchFamily="2" charset="-122"/>
                <a:ea typeface="宋体" panose="02010600030101010101" pitchFamily="2" charset="-122"/>
                <a:cs typeface="Times New Roman" panose="02020503050405090304" charset="0"/>
              </a:rPr>
              <a:t>次课）</a:t>
            </a:r>
            <a:endParaRPr kumimoji="1" lang="en-US" altLang="zh-CN" sz="2800" dirty="0">
              <a:latin typeface="宋体" panose="02010600030101010101" pitchFamily="2" charset="-122"/>
              <a:ea typeface="宋体" panose="02010600030101010101" pitchFamily="2" charset="-122"/>
              <a:cs typeface="Times New Roman" panose="02020503050405090304" charset="0"/>
            </a:endParaRPr>
          </a:p>
          <a:p>
            <a:pPr marL="342900" indent="-342900">
              <a:spcBef>
                <a:spcPts val="1800"/>
              </a:spcBef>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rPr>
              <a:t>实验课上课时间地点：待定（</a:t>
            </a:r>
            <a:r>
              <a:rPr kumimoji="1" lang="en-US" altLang="zh-CN" sz="2800" dirty="0">
                <a:latin typeface="宋体" panose="02010600030101010101" pitchFamily="2" charset="-122"/>
                <a:ea typeface="宋体" panose="02010600030101010101" pitchFamily="2" charset="-122"/>
                <a:cs typeface="Times New Roman" panose="02020503050405090304" charset="0"/>
              </a:rPr>
              <a:t>8</a:t>
            </a:r>
            <a:r>
              <a:rPr kumimoji="1" lang="zh-CN" altLang="en-US" sz="2800" dirty="0">
                <a:latin typeface="宋体" panose="02010600030101010101" pitchFamily="2" charset="-122"/>
                <a:ea typeface="宋体" panose="02010600030101010101" pitchFamily="2" charset="-122"/>
                <a:cs typeface="Times New Roman" panose="02020503050405090304" charset="0"/>
              </a:rPr>
              <a:t>次课）</a:t>
            </a:r>
            <a:endParaRPr kumimoji="1" lang="en-US" altLang="zh-CN" sz="2800" dirty="0">
              <a:latin typeface="宋体" panose="02010600030101010101" pitchFamily="2" charset="-122"/>
              <a:ea typeface="宋体" panose="02010600030101010101" pitchFamily="2" charset="-122"/>
              <a:cs typeface="Times New Roman" panose="02020503050405090304" charset="0"/>
            </a:endParaRPr>
          </a:p>
          <a:p>
            <a:pPr marL="342900" indent="-342900">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endParaRPr>
          </a:p>
        </p:txBody>
      </p:sp>
      <p:pic>
        <p:nvPicPr>
          <p:cNvPr id="8" name="图片 7">
            <a:extLst>
              <a:ext uri="{FF2B5EF4-FFF2-40B4-BE49-F238E27FC236}">
                <a16:creationId xmlns:a16="http://schemas.microsoft.com/office/drawing/2014/main" id="{ECD8B740-847B-F360-039D-107C1962D4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0" name="标题 1">
            <a:extLst>
              <a:ext uri="{FF2B5EF4-FFF2-40B4-BE49-F238E27FC236}">
                <a16:creationId xmlns:a16="http://schemas.microsoft.com/office/drawing/2014/main" id="{4FA309DD-C98B-BA35-AF70-D0EFE309BEFB}"/>
              </a:ext>
            </a:extLst>
          </p:cNvPr>
          <p:cNvSpPr txBox="1"/>
          <p:nvPr/>
        </p:nvSpPr>
        <p:spPr>
          <a:xfrm>
            <a:off x="1800448" y="668398"/>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 to DIP</a:t>
            </a:r>
          </a:p>
        </p:txBody>
      </p:sp>
      <p:sp>
        <p:nvSpPr>
          <p:cNvPr id="11" name="标题 5">
            <a:extLst>
              <a:ext uri="{FF2B5EF4-FFF2-40B4-BE49-F238E27FC236}">
                <a16:creationId xmlns:a16="http://schemas.microsoft.com/office/drawing/2014/main" id="{D8D8E68B-3CED-F21C-6509-89FAD97C2E7B}"/>
              </a:ext>
            </a:extLst>
          </p:cNvPr>
          <p:cNvSpPr>
            <a:spLocks noGrp="1"/>
          </p:cNvSpPr>
          <p:nvPr>
            <p:ph type="title"/>
          </p:nvPr>
        </p:nvSpPr>
        <p:spPr>
          <a:xfrm>
            <a:off x="472504" y="346219"/>
            <a:ext cx="2142490" cy="795655"/>
          </a:xfrm>
        </p:spPr>
        <p:txBody>
          <a:bodyPr>
            <a:normAutofit/>
          </a:bodyPr>
          <a:lstStyle/>
          <a:p>
            <a:r>
              <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rPr>
              <a:t>绪论</a:t>
            </a:r>
          </a:p>
        </p:txBody>
      </p:sp>
      <p:cxnSp>
        <p:nvCxnSpPr>
          <p:cNvPr id="13" name="直线连接符 4">
            <a:extLst>
              <a:ext uri="{FF2B5EF4-FFF2-40B4-BE49-F238E27FC236}">
                <a16:creationId xmlns:a16="http://schemas.microsoft.com/office/drawing/2014/main" id="{BD475167-0688-EA7A-C145-71FE8DE1CE20}"/>
              </a:ext>
            </a:extLst>
          </p:cNvPr>
          <p:cNvCxnSpPr>
            <a:cxnSpLocks/>
          </p:cNvCxnSpPr>
          <p:nvPr/>
        </p:nvCxnSpPr>
        <p:spPr>
          <a:xfrm>
            <a:off x="2114550" y="597634"/>
            <a:ext cx="51292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1DDBA2A9-99F3-3D10-E139-32C66556EE6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EFDD1904-7FB3-1B0A-BC2B-3CE0189EDD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501192"/>
            <a:ext cx="4511220" cy="6014962"/>
          </a:xfrm>
          <a:prstGeom prst="rect">
            <a:avLst/>
          </a:prstGeom>
        </p:spPr>
      </p:pic>
      <p:pic>
        <p:nvPicPr>
          <p:cNvPr id="19" name="图片 18">
            <a:extLst>
              <a:ext uri="{FF2B5EF4-FFF2-40B4-BE49-F238E27FC236}">
                <a16:creationId xmlns:a16="http://schemas.microsoft.com/office/drawing/2014/main" id="{D9E6DB1D-33FA-22C2-E33B-76B81C4A84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32778" y="501196"/>
            <a:ext cx="4511220" cy="6014958"/>
          </a:xfrm>
          <a:prstGeom prst="rect">
            <a:avLst/>
          </a:prstGeom>
        </p:spPr>
      </p:pic>
    </p:spTree>
    <p:extLst>
      <p:ext uri="{BB962C8B-B14F-4D97-AF65-F5344CB8AC3E}">
        <p14:creationId xmlns:p14="http://schemas.microsoft.com/office/powerpoint/2010/main" val="2407658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3E4DB8D-2C14-682C-A0A0-66453C1422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76850"/>
            <a:ext cx="9144000" cy="6079331"/>
          </a:xfrm>
          <a:prstGeom prst="rect">
            <a:avLst/>
          </a:prstGeom>
        </p:spPr>
      </p:pic>
    </p:spTree>
    <p:extLst>
      <p:ext uri="{BB962C8B-B14F-4D97-AF65-F5344CB8AC3E}">
        <p14:creationId xmlns:p14="http://schemas.microsoft.com/office/powerpoint/2010/main" val="392440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6F189F-9768-F148-20E0-572C55B6E0B6}"/>
              </a:ext>
            </a:extLst>
          </p:cNvPr>
          <p:cNvPicPr>
            <a:picLocks noChangeAspect="1"/>
          </p:cNvPicPr>
          <p:nvPr/>
        </p:nvPicPr>
        <p:blipFill>
          <a:blip r:embed="rId3"/>
          <a:stretch>
            <a:fillRect/>
          </a:stretch>
        </p:blipFill>
        <p:spPr>
          <a:xfrm>
            <a:off x="7667417" y="5857735"/>
            <a:ext cx="1476581" cy="1000265"/>
          </a:xfrm>
          <a:prstGeom prst="rect">
            <a:avLst/>
          </a:prstGeom>
        </p:spPr>
      </p:pic>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EFDD1904-7FB3-1B0A-BC2B-3CE0189EDD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 y="428625"/>
            <a:ext cx="4517230" cy="6022973"/>
          </a:xfrm>
          <a:prstGeom prst="rect">
            <a:avLst/>
          </a:prstGeom>
        </p:spPr>
      </p:pic>
      <p:sp>
        <p:nvSpPr>
          <p:cNvPr id="7" name="文本框 6">
            <a:extLst>
              <a:ext uri="{FF2B5EF4-FFF2-40B4-BE49-F238E27FC236}">
                <a16:creationId xmlns:a16="http://schemas.microsoft.com/office/drawing/2014/main" id="{0E0185C6-7E30-B2FD-F2EF-B8784D0C1516}"/>
              </a:ext>
            </a:extLst>
          </p:cNvPr>
          <p:cNvSpPr txBox="1"/>
          <p:nvPr/>
        </p:nvSpPr>
        <p:spPr>
          <a:xfrm>
            <a:off x="4831218" y="1324096"/>
            <a:ext cx="3914969" cy="3748142"/>
          </a:xfrm>
          <a:prstGeom prst="rect">
            <a:avLst/>
          </a:prstGeom>
          <a:noFill/>
        </p:spPr>
        <p:txBody>
          <a:bodyPr wrap="square">
            <a:spAutoFit/>
          </a:bodyPr>
          <a:lstStyle/>
          <a:p>
            <a:pPr marL="457200" indent="-457200" fontAlgn="auto">
              <a:lnSpc>
                <a:spcPts val="3600"/>
              </a:lnSpc>
              <a:buFont typeface="Wingdings" panose="05000000000000000000" pitchFamily="2" charset="2"/>
              <a:buChar char="n"/>
            </a:pPr>
            <a:r>
              <a:rPr kumimoji="1" lang="zh-CN" altLang="en-US" sz="2800" dirty="0">
                <a:ea typeface="宋体" panose="02010600030101010101" pitchFamily="2" charset="-122"/>
                <a:cs typeface="Times New Roman" panose="02020503050405090304" charset="0"/>
                <a:sym typeface="+mn-ea"/>
              </a:rPr>
              <a:t>城市的街道里</a:t>
            </a:r>
            <a:endParaRPr kumimoji="1" lang="en-US" altLang="zh-CN" sz="2800" dirty="0">
              <a:ea typeface="宋体" panose="02010600030101010101" pitchFamily="2" charset="-122"/>
              <a:cs typeface="Times New Roman" panose="02020503050405090304" charset="0"/>
              <a:sym typeface="+mn-ea"/>
            </a:endParaRPr>
          </a:p>
          <a:p>
            <a:pPr marL="457200" indent="-457200" fontAlgn="auto">
              <a:lnSpc>
                <a:spcPts val="3600"/>
              </a:lnSpc>
              <a:buFont typeface="Wingdings" panose="05000000000000000000" pitchFamily="2" charset="2"/>
              <a:buChar char="n"/>
            </a:pPr>
            <a:r>
              <a:rPr kumimoji="1" lang="zh-CN" altLang="en-US" sz="2800" dirty="0">
                <a:ea typeface="宋体" panose="02010600030101010101" pitchFamily="2" charset="-122"/>
                <a:cs typeface="Times New Roman" panose="02020503050405090304" charset="0"/>
                <a:sym typeface="+mn-ea"/>
              </a:rPr>
              <a:t>小姑娘打怪兽</a:t>
            </a:r>
            <a:endParaRPr kumimoji="1" lang="en-US" altLang="zh-CN" sz="2800" dirty="0">
              <a:ea typeface="宋体" panose="02010600030101010101" pitchFamily="2" charset="-122"/>
              <a:cs typeface="Times New Roman" panose="02020503050405090304" charset="0"/>
              <a:sym typeface="+mn-ea"/>
            </a:endParaRPr>
          </a:p>
          <a:p>
            <a:pPr marL="800100" lvl="1" indent="-342900">
              <a:lnSpc>
                <a:spcPts val="3600"/>
              </a:lnSpc>
              <a:spcBef>
                <a:spcPts val="1800"/>
              </a:spcBef>
              <a:buFont typeface="Arial" panose="020B0604020202020204" pitchFamily="34" charset="0"/>
              <a:buChar char="•"/>
            </a:pPr>
            <a:r>
              <a:rPr kumimoji="1" lang="zh-CN" altLang="en-US" sz="2800" dirty="0">
                <a:solidFill>
                  <a:srgbClr val="5188BF"/>
                </a:solidFill>
                <a:ea typeface="宋体" panose="02010600030101010101" pitchFamily="2" charset="-122"/>
                <a:cs typeface="Times New Roman" panose="02020503050405090304" charset="0"/>
                <a:sym typeface="+mn-ea"/>
              </a:rPr>
              <a:t>小姑娘不在逃跑</a:t>
            </a:r>
            <a:endParaRPr kumimoji="1" lang="en-US" altLang="zh-CN" sz="2800" dirty="0">
              <a:solidFill>
                <a:srgbClr val="5188BF"/>
              </a:solidFill>
              <a:ea typeface="宋体" panose="02010600030101010101" pitchFamily="2" charset="-122"/>
              <a:cs typeface="Times New Roman" panose="02020503050405090304" charset="0"/>
              <a:sym typeface="+mn-ea"/>
            </a:endParaRPr>
          </a:p>
          <a:p>
            <a:pPr marL="800100" lvl="1" indent="-342900">
              <a:lnSpc>
                <a:spcPts val="3600"/>
              </a:lnSpc>
              <a:buFont typeface="Arial" panose="020B0604020202020204" pitchFamily="34" charset="0"/>
              <a:buChar char="•"/>
            </a:pPr>
            <a:r>
              <a:rPr kumimoji="1" lang="zh-CN" altLang="en-US" sz="2800" dirty="0">
                <a:solidFill>
                  <a:srgbClr val="5188BF"/>
                </a:solidFill>
                <a:ea typeface="宋体" panose="02010600030101010101" pitchFamily="2" charset="-122"/>
                <a:cs typeface="Times New Roman" panose="02020503050405090304" charset="0"/>
                <a:sym typeface="+mn-ea"/>
              </a:rPr>
              <a:t>也不在被怪兽吃掉</a:t>
            </a:r>
            <a:endParaRPr kumimoji="1" lang="en-US" altLang="zh-CN" sz="2800" dirty="0">
              <a:solidFill>
                <a:srgbClr val="5188BF"/>
              </a:solidFill>
              <a:ea typeface="宋体" panose="02010600030101010101" pitchFamily="2" charset="-122"/>
              <a:cs typeface="Times New Roman" panose="02020503050405090304" charset="0"/>
              <a:sym typeface="+mn-ea"/>
            </a:endParaRPr>
          </a:p>
          <a:p>
            <a:pPr marL="800100" lvl="1" indent="-342900">
              <a:lnSpc>
                <a:spcPts val="3600"/>
              </a:lnSpc>
              <a:buFont typeface="Arial" panose="020B0604020202020204" pitchFamily="34" charset="0"/>
              <a:buChar char="•"/>
            </a:pPr>
            <a:r>
              <a:rPr kumimoji="1" lang="en-US" altLang="zh-CN" sz="2800" dirty="0">
                <a:solidFill>
                  <a:srgbClr val="5188BF"/>
                </a:solidFill>
                <a:ea typeface="宋体" panose="02010600030101010101" pitchFamily="2" charset="-122"/>
                <a:cs typeface="Times New Roman" panose="02020503050405090304" charset="0"/>
                <a:sym typeface="+mn-ea"/>
              </a:rPr>
              <a:t>…</a:t>
            </a:r>
          </a:p>
          <a:p>
            <a:pPr marL="457200" indent="-457200">
              <a:lnSpc>
                <a:spcPts val="3600"/>
              </a:lnSpc>
              <a:spcBef>
                <a:spcPts val="1800"/>
              </a:spcBef>
              <a:buFont typeface="Wingdings" panose="05000000000000000000" pitchFamily="2" charset="2"/>
              <a:buChar char="n"/>
            </a:pPr>
            <a:r>
              <a:rPr kumimoji="1" lang="zh-CN" altLang="en-US" sz="2800" dirty="0">
                <a:cs typeface="Times New Roman" panose="02020503050405090304" charset="0"/>
                <a:sym typeface="+mn-ea"/>
              </a:rPr>
              <a:t>机器能理解图像主体内容之间的相互联系</a:t>
            </a:r>
          </a:p>
        </p:txBody>
      </p:sp>
    </p:spTree>
    <p:extLst>
      <p:ext uri="{BB962C8B-B14F-4D97-AF65-F5344CB8AC3E}">
        <p14:creationId xmlns:p14="http://schemas.microsoft.com/office/powerpoint/2010/main" val="368984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AutoShape 2" descr="https://miro.medium.com/max/1750/1*KTS5oGd7ITH09fQiKYaJN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9776751B-E44D-21D8-F951-E6352B934B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19701"/>
            <a:ext cx="9146678" cy="6081112"/>
          </a:xfrm>
          <a:prstGeom prst="rect">
            <a:avLst/>
          </a:prstGeom>
        </p:spPr>
      </p:pic>
    </p:spTree>
    <p:extLst>
      <p:ext uri="{BB962C8B-B14F-4D97-AF65-F5344CB8AC3E}">
        <p14:creationId xmlns:p14="http://schemas.microsoft.com/office/powerpoint/2010/main" val="380426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719" y="1265996"/>
            <a:ext cx="8229600" cy="655340"/>
          </a:xfrm>
        </p:spPr>
        <p:txBody>
          <a:bodyPr/>
          <a:lstStyle/>
          <a:p>
            <a:pPr>
              <a:buFont typeface="Wingdings" panose="05000000000000000000" pitchFamily="2" charset="2"/>
              <a:buChar char="n"/>
            </a:pPr>
            <a:r>
              <a:rPr lang="zh-CN" altLang="en-US" sz="2800" b="1" dirty="0"/>
              <a:t>给出字符识别系统的类比</a:t>
            </a:r>
          </a:p>
        </p:txBody>
      </p:sp>
      <p:sp>
        <p:nvSpPr>
          <p:cNvPr id="6" name="Rectangle 5"/>
          <p:cNvSpPr/>
          <p:nvPr/>
        </p:nvSpPr>
        <p:spPr>
          <a:xfrm>
            <a:off x="680566" y="1838732"/>
            <a:ext cx="8225149" cy="461665"/>
          </a:xfrm>
          <a:prstGeom prst="rect">
            <a:avLst/>
          </a:prstGeom>
        </p:spPr>
        <p:txBody>
          <a:bodyPr wrap="square">
            <a:spAutoFit/>
          </a:bodyPr>
          <a:lstStyle/>
          <a:p>
            <a:r>
              <a:rPr lang="zh-CN" altLang="en-US" sz="2400" b="1" dirty="0">
                <a:solidFill>
                  <a:srgbClr val="0070C0"/>
                </a:solidFill>
                <a:latin typeface="Garamond" panose="02020404030301010803" pitchFamily="18" charset="0"/>
              </a:rPr>
              <a:t>低级图像处理：</a:t>
            </a:r>
            <a:r>
              <a:rPr lang="zh-CN" altLang="en-US" sz="2400" b="1" dirty="0">
                <a:latin typeface="Garamond" panose="02020404030301010803" pitchFamily="18" charset="0"/>
              </a:rPr>
              <a:t>清理某些文本图像</a:t>
            </a:r>
            <a:endParaRPr lang="en-US" altLang="zh-CN" sz="2400" b="1" dirty="0">
              <a:latin typeface="Garamond" panose="020204040303010108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73" y="2405062"/>
            <a:ext cx="3581400" cy="2762250"/>
          </a:xfrm>
          <a:prstGeom prst="rect">
            <a:avLst/>
          </a:prstGeom>
        </p:spPr>
      </p:pic>
      <p:sp>
        <p:nvSpPr>
          <p:cNvPr id="8" name="Down Arrow 7"/>
          <p:cNvSpPr/>
          <p:nvPr/>
        </p:nvSpPr>
        <p:spPr bwMode="auto">
          <a:xfrm>
            <a:off x="7859902" y="5518170"/>
            <a:ext cx="288032" cy="576064"/>
          </a:xfrm>
          <a:prstGeom prst="downArrow">
            <a:avLst/>
          </a:prstGeom>
          <a:solidFill>
            <a:srgbClr val="7EA6E0"/>
          </a:solid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9" name="TextBox 8"/>
          <p:cNvSpPr txBox="1"/>
          <p:nvPr/>
        </p:nvSpPr>
        <p:spPr>
          <a:xfrm>
            <a:off x="7243133" y="6175980"/>
            <a:ext cx="1521570" cy="461665"/>
          </a:xfrm>
          <a:prstGeom prst="rect">
            <a:avLst/>
          </a:prstGeom>
          <a:noFill/>
        </p:spPr>
        <p:txBody>
          <a:bodyPr wrap="none" rtlCol="0">
            <a:spAutoFit/>
          </a:bodyPr>
          <a:lstStyle/>
          <a:p>
            <a:r>
              <a:rPr lang="en-US" altLang="zh-CN" sz="2400" dirty="0"/>
              <a:t>4YCH428</a:t>
            </a:r>
          </a:p>
        </p:txBody>
      </p:sp>
      <p:sp>
        <p:nvSpPr>
          <p:cNvPr id="10" name="Rectangle 9"/>
          <p:cNvSpPr/>
          <p:nvPr/>
        </p:nvSpPr>
        <p:spPr>
          <a:xfrm>
            <a:off x="4383452" y="2671717"/>
            <a:ext cx="4715192" cy="1200329"/>
          </a:xfrm>
          <a:prstGeom prst="rect">
            <a:avLst/>
          </a:prstGeom>
        </p:spPr>
        <p:txBody>
          <a:bodyPr wrap="square">
            <a:spAutoFit/>
          </a:bodyPr>
          <a:lstStyle/>
          <a:p>
            <a:r>
              <a:rPr lang="zh-CN" altLang="en-US" sz="2400" b="1" dirty="0">
                <a:solidFill>
                  <a:srgbClr val="0070C0"/>
                </a:solidFill>
                <a:latin typeface="Garamond" panose="02020404030301010803" pitchFamily="18" charset="0"/>
              </a:rPr>
              <a:t>中级图像处理：</a:t>
            </a:r>
            <a:endParaRPr lang="en-US" altLang="zh-CN" sz="2400" b="1" dirty="0">
              <a:solidFill>
                <a:srgbClr val="0070C0"/>
              </a:solidFill>
              <a:latin typeface="Garamond" panose="02020404030301010803" pitchFamily="18" charset="0"/>
            </a:endParaRPr>
          </a:p>
          <a:p>
            <a:r>
              <a:rPr lang="zh-CN" altLang="en-US" sz="2400" b="1" dirty="0">
                <a:latin typeface="Garamond" panose="02020404030301010803" pitchFamily="18" charset="0"/>
              </a:rPr>
              <a:t>从背景中分割文本并计算表示单个字符的特征</a:t>
            </a:r>
            <a:endParaRPr lang="en-US" altLang="zh-CN" sz="2400" b="1" dirty="0">
              <a:latin typeface="Garamond" panose="02020404030301010803" pitchFamily="18" charset="0"/>
            </a:endParaRPr>
          </a:p>
        </p:txBody>
      </p:sp>
      <p:sp>
        <p:nvSpPr>
          <p:cNvPr id="11" name="Rectangle 10"/>
          <p:cNvSpPr/>
          <p:nvPr/>
        </p:nvSpPr>
        <p:spPr>
          <a:xfrm>
            <a:off x="639510" y="5575815"/>
            <a:ext cx="6101538" cy="830997"/>
          </a:xfrm>
          <a:prstGeom prst="rect">
            <a:avLst/>
          </a:prstGeom>
        </p:spPr>
        <p:txBody>
          <a:bodyPr wrap="square">
            <a:spAutoFit/>
          </a:bodyPr>
          <a:lstStyle/>
          <a:p>
            <a:r>
              <a:rPr lang="zh-CN" altLang="en-US" sz="2400" b="1" dirty="0">
                <a:solidFill>
                  <a:srgbClr val="0070C0"/>
                </a:solidFill>
                <a:latin typeface="Garamond" panose="02020404030301010803" pitchFamily="18" charset="0"/>
              </a:rPr>
              <a:t>高级图像处理：</a:t>
            </a:r>
            <a:endParaRPr lang="en-US" altLang="zh-CN" sz="2400" b="1" dirty="0">
              <a:solidFill>
                <a:srgbClr val="0070C0"/>
              </a:solidFill>
              <a:latin typeface="Garamond" panose="02020404030301010803" pitchFamily="18" charset="0"/>
            </a:endParaRPr>
          </a:p>
          <a:p>
            <a:r>
              <a:rPr lang="zh-CN" altLang="en-US" sz="2400" b="1" dirty="0">
                <a:latin typeface="Garamond" panose="02020404030301010803" pitchFamily="18" charset="0"/>
              </a:rPr>
              <a:t>识别单个字符并理解文本内容</a:t>
            </a:r>
            <a:endParaRPr lang="en-US" altLang="zh-CN" sz="2400" b="1" dirty="0">
              <a:latin typeface="Garamond" panose="02020404030301010803" pitchFamily="18" charset="0"/>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21"/>
          <a:stretch/>
        </p:blipFill>
        <p:spPr>
          <a:xfrm>
            <a:off x="4355669" y="4219428"/>
            <a:ext cx="4320000" cy="1216996"/>
          </a:xfrm>
          <a:prstGeom prst="rect">
            <a:avLst/>
          </a:prstGeom>
        </p:spPr>
      </p:pic>
      <p:sp>
        <p:nvSpPr>
          <p:cNvPr id="16" name="Rectangle 15"/>
          <p:cNvSpPr/>
          <p:nvPr/>
        </p:nvSpPr>
        <p:spPr bwMode="auto">
          <a:xfrm>
            <a:off x="7164288" y="4149080"/>
            <a:ext cx="1600415" cy="2520280"/>
          </a:xfrm>
          <a:prstGeom prst="rect">
            <a:avLst/>
          </a:prstGeom>
          <a:noFill/>
          <a:ln w="19050" cap="flat" cmpd="sng" algn="ctr">
            <a:solidFill>
              <a:srgbClr val="FFC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p:cNvGrpSpPr/>
          <p:nvPr/>
        </p:nvGrpSpPr>
        <p:grpSpPr>
          <a:xfrm>
            <a:off x="457200" y="2324336"/>
            <a:ext cx="6635080" cy="3112088"/>
            <a:chOff x="457200" y="2324336"/>
            <a:chExt cx="6635080" cy="3112088"/>
          </a:xfrm>
        </p:grpSpPr>
        <p:cxnSp>
          <p:nvCxnSpPr>
            <p:cNvPr id="18" name="Straight Connector 17"/>
            <p:cNvCxnSpPr/>
            <p:nvPr/>
          </p:nvCxnSpPr>
          <p:spPr bwMode="auto">
            <a:xfrm>
              <a:off x="457200" y="2324336"/>
              <a:ext cx="0" cy="3112088"/>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457200" y="5436424"/>
              <a:ext cx="6635080" cy="0"/>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V="1">
              <a:off x="7063835" y="4149080"/>
              <a:ext cx="0" cy="1287344"/>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flipH="1">
              <a:off x="4283968" y="4149080"/>
              <a:ext cx="2779866" cy="0"/>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flipV="1">
              <a:off x="4283968" y="2324336"/>
              <a:ext cx="0" cy="1824744"/>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457200" y="2324336"/>
              <a:ext cx="3826768" cy="0"/>
            </a:xfrm>
            <a:prstGeom prst="line">
              <a:avLst/>
            </a:prstGeom>
            <a:solidFill>
              <a:schemeClr val="accent1"/>
            </a:solidFill>
            <a:ln w="19050" cap="flat" cmpd="sng" algn="ctr">
              <a:solidFill>
                <a:srgbClr val="FFC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2" name="Picture 6">
            <a:extLst>
              <a:ext uri="{FF2B5EF4-FFF2-40B4-BE49-F238E27FC236}">
                <a16:creationId xmlns:a16="http://schemas.microsoft.com/office/drawing/2014/main" id="{131B9085-AF2C-9D21-0510-94280F181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74" y="2405063"/>
            <a:ext cx="3581400" cy="2762250"/>
          </a:xfrm>
          <a:prstGeom prst="rect">
            <a:avLst/>
          </a:prstGeom>
        </p:spPr>
      </p:pic>
      <p:pic>
        <p:nvPicPr>
          <p:cNvPr id="15" name="图片 14">
            <a:extLst>
              <a:ext uri="{FF2B5EF4-FFF2-40B4-BE49-F238E27FC236}">
                <a16:creationId xmlns:a16="http://schemas.microsoft.com/office/drawing/2014/main" id="{30A9EB8D-C3BC-6F60-CF6C-93DE1E1713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7" name="标题 1">
            <a:extLst>
              <a:ext uri="{FF2B5EF4-FFF2-40B4-BE49-F238E27FC236}">
                <a16:creationId xmlns:a16="http://schemas.microsoft.com/office/drawing/2014/main" id="{0999FE89-4FDA-1244-F610-43ACE00D9D48}"/>
              </a:ext>
            </a:extLst>
          </p:cNvPr>
          <p:cNvSpPr txBox="1"/>
          <p:nvPr/>
        </p:nvSpPr>
        <p:spPr>
          <a:xfrm>
            <a:off x="3414713" y="648997"/>
            <a:ext cx="4128972" cy="485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Digits Recognition system</a:t>
            </a:r>
          </a:p>
        </p:txBody>
      </p:sp>
      <p:sp>
        <p:nvSpPr>
          <p:cNvPr id="19" name="标题 5">
            <a:extLst>
              <a:ext uri="{FF2B5EF4-FFF2-40B4-BE49-F238E27FC236}">
                <a16:creationId xmlns:a16="http://schemas.microsoft.com/office/drawing/2014/main" id="{59D172C0-9330-E111-DB7D-B6C82B57981F}"/>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字符识别系统</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21" name="直线连接符 4">
            <a:extLst>
              <a:ext uri="{FF2B5EF4-FFF2-40B4-BE49-F238E27FC236}">
                <a16:creationId xmlns:a16="http://schemas.microsoft.com/office/drawing/2014/main" id="{E750A86A-AB78-22E1-3213-E42BCC2A2C44}"/>
              </a:ext>
            </a:extLst>
          </p:cNvPr>
          <p:cNvCxnSpPr>
            <a:cxnSpLocks/>
          </p:cNvCxnSpPr>
          <p:nvPr/>
        </p:nvCxnSpPr>
        <p:spPr>
          <a:xfrm>
            <a:off x="3629025" y="597634"/>
            <a:ext cx="3614738" cy="0"/>
          </a:xfrm>
          <a:prstGeom prst="line">
            <a:avLst/>
          </a:prstGeom>
          <a:noFill/>
          <a:ln w="6350" cap="flat" cmpd="sng" algn="ctr">
            <a:solidFill>
              <a:sysClr val="windowText" lastClr="000000"/>
            </a:solidFill>
            <a:prstDash val="solid"/>
            <a:miter lim="800000"/>
          </a:ln>
          <a:effectLst/>
        </p:spPr>
      </p:cxnSp>
      <p:sp>
        <p:nvSpPr>
          <p:cNvPr id="22" name="矩形 21">
            <a:extLst>
              <a:ext uri="{FF2B5EF4-FFF2-40B4-BE49-F238E27FC236}">
                <a16:creationId xmlns:a16="http://schemas.microsoft.com/office/drawing/2014/main" id="{F75BC902-04A7-BF96-52CD-8CEE78EEAEC4}"/>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557004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A189B8B-DB9F-BAF9-FD96-293138C2C9B7}"/>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34E86F37-C9E3-A7CA-1AE1-0C93A44635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7" name="标题 1">
            <a:extLst>
              <a:ext uri="{FF2B5EF4-FFF2-40B4-BE49-F238E27FC236}">
                <a16:creationId xmlns:a16="http://schemas.microsoft.com/office/drawing/2014/main" id="{220873EC-CCDA-8A0F-4707-FC6B7FC08ECC}"/>
              </a:ext>
            </a:extLst>
          </p:cNvPr>
          <p:cNvSpPr txBox="1"/>
          <p:nvPr/>
        </p:nvSpPr>
        <p:spPr>
          <a:xfrm>
            <a:off x="3414713" y="648997"/>
            <a:ext cx="4128972" cy="485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Digits Image Processing</a:t>
            </a:r>
          </a:p>
        </p:txBody>
      </p:sp>
      <p:sp>
        <p:nvSpPr>
          <p:cNvPr id="19" name="标题 5">
            <a:extLst>
              <a:ext uri="{FF2B5EF4-FFF2-40B4-BE49-F238E27FC236}">
                <a16:creationId xmlns:a16="http://schemas.microsoft.com/office/drawing/2014/main" id="{FFF7DD04-990B-D129-8F41-59B512959C9C}"/>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数字图像处理</a:t>
            </a:r>
          </a:p>
        </p:txBody>
      </p:sp>
      <p:cxnSp>
        <p:nvCxnSpPr>
          <p:cNvPr id="21" name="直线连接符 4">
            <a:extLst>
              <a:ext uri="{FF2B5EF4-FFF2-40B4-BE49-F238E27FC236}">
                <a16:creationId xmlns:a16="http://schemas.microsoft.com/office/drawing/2014/main" id="{673B1F2A-7A0B-0E2F-9DEE-040FE0CD8645}"/>
              </a:ext>
            </a:extLst>
          </p:cNvPr>
          <p:cNvCxnSpPr>
            <a:cxnSpLocks/>
          </p:cNvCxnSpPr>
          <p:nvPr/>
        </p:nvCxnSpPr>
        <p:spPr>
          <a:xfrm>
            <a:off x="3629025" y="597634"/>
            <a:ext cx="3614738" cy="0"/>
          </a:xfrm>
          <a:prstGeom prst="line">
            <a:avLst/>
          </a:prstGeom>
          <a:noFill/>
          <a:ln w="6350" cap="flat" cmpd="sng" algn="ctr">
            <a:solidFill>
              <a:sysClr val="windowText" lastClr="000000"/>
            </a:solidFill>
            <a:prstDash val="solid"/>
            <a:miter lim="800000"/>
          </a:ln>
          <a:effectLst/>
        </p:spPr>
      </p:cxnSp>
      <p:sp>
        <p:nvSpPr>
          <p:cNvPr id="22" name="矩形 21">
            <a:extLst>
              <a:ext uri="{FF2B5EF4-FFF2-40B4-BE49-F238E27FC236}">
                <a16:creationId xmlns:a16="http://schemas.microsoft.com/office/drawing/2014/main" id="{C3149735-DA16-828A-0CCF-EF204E7A3BA4}"/>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CF522093-F870-CEA5-41AD-85D32416320A}"/>
              </a:ext>
            </a:extLst>
          </p:cNvPr>
          <p:cNvPicPr>
            <a:picLocks noChangeAspect="1"/>
          </p:cNvPicPr>
          <p:nvPr/>
        </p:nvPicPr>
        <p:blipFill>
          <a:blip r:embed="rId4"/>
          <a:srcRect b="6666"/>
          <a:stretch/>
        </p:blipFill>
        <p:spPr>
          <a:xfrm>
            <a:off x="549802" y="1597848"/>
            <a:ext cx="4180302" cy="4914899"/>
          </a:xfrm>
          <a:prstGeom prst="rect">
            <a:avLst/>
          </a:prstGeom>
        </p:spPr>
      </p:pic>
      <p:pic>
        <p:nvPicPr>
          <p:cNvPr id="24" name="图片 23">
            <a:extLst>
              <a:ext uri="{FF2B5EF4-FFF2-40B4-BE49-F238E27FC236}">
                <a16:creationId xmlns:a16="http://schemas.microsoft.com/office/drawing/2014/main" id="{1AABEF62-F1B3-79FE-650D-2C429E827EFA}"/>
              </a:ext>
            </a:extLst>
          </p:cNvPr>
          <p:cNvPicPr>
            <a:picLocks noChangeAspect="1"/>
          </p:cNvPicPr>
          <p:nvPr/>
        </p:nvPicPr>
        <p:blipFill>
          <a:blip r:embed="rId5"/>
          <a:stretch>
            <a:fillRect/>
          </a:stretch>
        </p:blipFill>
        <p:spPr>
          <a:xfrm>
            <a:off x="5195333" y="3978802"/>
            <a:ext cx="3417287" cy="2707739"/>
          </a:xfrm>
          <a:prstGeom prst="rect">
            <a:avLst/>
          </a:prstGeom>
        </p:spPr>
      </p:pic>
      <p:pic>
        <p:nvPicPr>
          <p:cNvPr id="27" name="图片 26">
            <a:extLst>
              <a:ext uri="{FF2B5EF4-FFF2-40B4-BE49-F238E27FC236}">
                <a16:creationId xmlns:a16="http://schemas.microsoft.com/office/drawing/2014/main" id="{8C92EA47-1823-B471-CCEB-502FF14C683E}"/>
              </a:ext>
            </a:extLst>
          </p:cNvPr>
          <p:cNvPicPr>
            <a:picLocks noChangeAspect="1"/>
          </p:cNvPicPr>
          <p:nvPr/>
        </p:nvPicPr>
        <p:blipFill>
          <a:blip r:embed="rId6"/>
          <a:stretch>
            <a:fillRect/>
          </a:stretch>
        </p:blipFill>
        <p:spPr>
          <a:xfrm>
            <a:off x="5244222" y="128639"/>
            <a:ext cx="3368398" cy="3597875"/>
          </a:xfrm>
          <a:prstGeom prst="rect">
            <a:avLst/>
          </a:prstGeom>
        </p:spPr>
      </p:pic>
      <p:pic>
        <p:nvPicPr>
          <p:cNvPr id="31" name="图片 30">
            <a:extLst>
              <a:ext uri="{FF2B5EF4-FFF2-40B4-BE49-F238E27FC236}">
                <a16:creationId xmlns:a16="http://schemas.microsoft.com/office/drawing/2014/main" id="{3A37F293-7437-9CC8-C9FC-E4328A4A9128}"/>
              </a:ext>
            </a:extLst>
          </p:cNvPr>
          <p:cNvPicPr>
            <a:picLocks noChangeAspect="1"/>
          </p:cNvPicPr>
          <p:nvPr/>
        </p:nvPicPr>
        <p:blipFill>
          <a:blip r:embed="rId7"/>
          <a:stretch>
            <a:fillRect/>
          </a:stretch>
        </p:blipFill>
        <p:spPr>
          <a:xfrm>
            <a:off x="-20506" y="1119239"/>
            <a:ext cx="9144000" cy="5719126"/>
          </a:xfrm>
          <a:prstGeom prst="rect">
            <a:avLst/>
          </a:prstGeom>
        </p:spPr>
      </p:pic>
    </p:spTree>
    <p:extLst>
      <p:ext uri="{BB962C8B-B14F-4D97-AF65-F5344CB8AC3E}">
        <p14:creationId xmlns:p14="http://schemas.microsoft.com/office/powerpoint/2010/main" val="78319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dirty="0">
                <a:latin typeface="黑体" pitchFamily="2" charset="-122"/>
                <a:ea typeface="黑体" pitchFamily="2" charset="-122"/>
              </a:rPr>
              <a:t>数字图像处理的发展简史</a:t>
            </a:r>
            <a:endParaRPr lang="zh-CN" altLang="en-US" dirty="0"/>
          </a:p>
        </p:txBody>
      </p:sp>
    </p:spTree>
    <p:extLst>
      <p:ext uri="{BB962C8B-B14F-4D97-AF65-F5344CB8AC3E}">
        <p14:creationId xmlns:p14="http://schemas.microsoft.com/office/powerpoint/2010/main" val="949860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内容占位符 14"/>
          <p:cNvSpPr>
            <a:spLocks noGrp="1"/>
          </p:cNvSpPr>
          <p:nvPr>
            <p:ph idx="1"/>
          </p:nvPr>
        </p:nvSpPr>
        <p:spPr>
          <a:xfrm>
            <a:off x="457200" y="1484784"/>
            <a:ext cx="8435280" cy="1244689"/>
          </a:xfrm>
        </p:spPr>
        <p:txBody>
          <a:bodyPr/>
          <a:lstStyle/>
          <a:p>
            <a:pPr lvl="0">
              <a:lnSpc>
                <a:spcPct val="120000"/>
              </a:lnSpc>
            </a:pPr>
            <a:r>
              <a:rPr lang="zh-CN" altLang="en-US" sz="2800" dirty="0">
                <a:latin typeface="+mn-ea"/>
              </a:rPr>
              <a:t>数字图像最早的应用之一是</a:t>
            </a:r>
            <a:r>
              <a:rPr lang="zh-CN" altLang="en-US" sz="2800" dirty="0">
                <a:solidFill>
                  <a:srgbClr val="0070C0"/>
                </a:solidFill>
                <a:latin typeface="+mn-ea"/>
              </a:rPr>
              <a:t>报纸业</a:t>
            </a:r>
            <a:r>
              <a:rPr lang="zh-CN" altLang="en-US" sz="2800" dirty="0">
                <a:latin typeface="+mn-ea"/>
              </a:rPr>
              <a:t>，通过海底</a:t>
            </a:r>
            <a:r>
              <a:rPr lang="zh-CN" altLang="en-US" sz="2800" dirty="0">
                <a:solidFill>
                  <a:srgbClr val="0070C0"/>
                </a:solidFill>
                <a:latin typeface="+mn-ea"/>
              </a:rPr>
              <a:t>电缆</a:t>
            </a:r>
            <a:r>
              <a:rPr lang="zh-CN" altLang="en-US" sz="2800" dirty="0">
                <a:latin typeface="+mn-ea"/>
              </a:rPr>
              <a:t>从伦敦到纽约传输了一张照片</a:t>
            </a:r>
            <a:endParaRPr lang="en-US" altLang="zh-CN" sz="2800" dirty="0">
              <a:latin typeface="+mn-ea"/>
            </a:endParaRPr>
          </a:p>
        </p:txBody>
      </p:sp>
      <p:sp>
        <p:nvSpPr>
          <p:cNvPr id="5" name="Rectangle 4"/>
          <p:cNvSpPr/>
          <p:nvPr/>
        </p:nvSpPr>
        <p:spPr>
          <a:xfrm>
            <a:off x="5652120" y="5716112"/>
            <a:ext cx="2446504" cy="400110"/>
          </a:xfrm>
          <a:prstGeom prst="rect">
            <a:avLst/>
          </a:prstGeom>
        </p:spPr>
        <p:txBody>
          <a:bodyPr wrap="none">
            <a:spAutoFit/>
          </a:bodyPr>
          <a:lstStyle/>
          <a:p>
            <a:r>
              <a:rPr lang="en-IE" altLang="zh-CN" sz="2000" b="1" dirty="0">
                <a:solidFill>
                  <a:srgbClr val="053E49"/>
                </a:solidFill>
              </a:rPr>
              <a:t>Early digital image</a:t>
            </a:r>
            <a:endParaRPr lang="en-US" altLang="zh-CN" sz="2000" b="1" dirty="0">
              <a:solidFill>
                <a:srgbClr val="053E49"/>
              </a:solidFill>
            </a:endParaRPr>
          </a:p>
        </p:txBody>
      </p:sp>
      <p:sp>
        <p:nvSpPr>
          <p:cNvPr id="7" name="内容占位符 14"/>
          <p:cNvSpPr txBox="1">
            <a:spLocks/>
          </p:cNvSpPr>
          <p:nvPr/>
        </p:nvSpPr>
        <p:spPr bwMode="auto">
          <a:xfrm>
            <a:off x="457200" y="2677690"/>
            <a:ext cx="4243388" cy="373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lnSpc>
                <a:spcPct val="120000"/>
              </a:lnSpc>
              <a:spcBef>
                <a:spcPct val="20000"/>
              </a:spcBef>
              <a:spcAft>
                <a:spcPct val="0"/>
              </a:spcAft>
              <a:buClr>
                <a:srgbClr val="053E49"/>
              </a:buClr>
              <a:buFont typeface="Wingdings 2" panose="05020102010507070707" pitchFamily="18" charset="2"/>
              <a:buChar char=""/>
              <a:defRPr sz="2600" kern="1200">
                <a:solidFill>
                  <a:schemeClr val="tx1"/>
                </a:solidFill>
                <a:latin typeface="Centaur" panose="02030504050205020304" pitchFamily="18" charset="0"/>
                <a:ea typeface="+mn-ea"/>
                <a:cs typeface="+mn-cs"/>
              </a:defRPr>
            </a:lvl1pPr>
            <a:lvl2pPr marL="827088" indent="-285750" algn="l" rtl="0" fontAlgn="base">
              <a:lnSpc>
                <a:spcPct val="120000"/>
              </a:lnSpc>
              <a:spcBef>
                <a:spcPct val="20000"/>
              </a:spcBef>
              <a:spcAft>
                <a:spcPct val="0"/>
              </a:spcAft>
              <a:buChar char="–"/>
              <a:defRPr sz="2400" kern="1200">
                <a:solidFill>
                  <a:schemeClr val="tx1"/>
                </a:solidFill>
                <a:latin typeface="Centaur" panose="02030504050205020304" pitchFamily="18" charset="0"/>
                <a:ea typeface="+mn-ea"/>
                <a:cs typeface="+mn-cs"/>
              </a:defRPr>
            </a:lvl2pPr>
            <a:lvl3pPr marL="1235075" indent="-228600" algn="l" rtl="0" fontAlgn="base">
              <a:lnSpc>
                <a:spcPct val="120000"/>
              </a:lnSpc>
              <a:spcBef>
                <a:spcPct val="20000"/>
              </a:spcBef>
              <a:spcAft>
                <a:spcPct val="0"/>
              </a:spcAft>
              <a:buChar char="•"/>
              <a:defRPr sz="2200" kern="1200">
                <a:solidFill>
                  <a:schemeClr val="tx1"/>
                </a:solidFill>
                <a:latin typeface="Centaur" panose="02030504050205020304" pitchFamily="18" charset="0"/>
                <a:ea typeface="+mn-ea"/>
                <a:cs typeface="+mn-cs"/>
              </a:defRPr>
            </a:lvl3pPr>
            <a:lvl4pPr marL="1643063" indent="-228600" algn="l" rtl="0" fontAlgn="base">
              <a:lnSpc>
                <a:spcPct val="120000"/>
              </a:lnSpc>
              <a:spcBef>
                <a:spcPct val="20000"/>
              </a:spcBef>
              <a:spcAft>
                <a:spcPct val="0"/>
              </a:spcAft>
              <a:buChar char="–"/>
              <a:defRPr sz="2000" kern="1200">
                <a:solidFill>
                  <a:schemeClr val="tx1"/>
                </a:solidFill>
                <a:latin typeface="Centaur" panose="02030504050205020304" pitchFamily="18" charset="0"/>
                <a:ea typeface="+mn-ea"/>
                <a:cs typeface="+mn-cs"/>
              </a:defRPr>
            </a:lvl4pPr>
            <a:lvl5pPr marL="2057400" indent="-228600" algn="l" rtl="0" fontAlgn="base">
              <a:lnSpc>
                <a:spcPct val="120000"/>
              </a:lnSpc>
              <a:spcBef>
                <a:spcPct val="20000"/>
              </a:spcBef>
              <a:spcAft>
                <a:spcPct val="0"/>
              </a:spcAft>
              <a:buChar char="»"/>
              <a:defRPr sz="2000" kern="1200">
                <a:solidFill>
                  <a:schemeClr val="tx1"/>
                </a:solidFill>
                <a:latin typeface="Centaur" panose="020305040502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latin typeface="+mn-ea"/>
              </a:rPr>
              <a:t>早期的</a:t>
            </a:r>
            <a:r>
              <a:rPr lang="en-US" altLang="zh-CN" sz="2800" dirty="0" err="1">
                <a:latin typeface="+mn-ea"/>
              </a:rPr>
              <a:t>Bartlane</a:t>
            </a:r>
            <a:r>
              <a:rPr lang="zh-CN" altLang="en-US" sz="2800" dirty="0">
                <a:latin typeface="+mn-ea"/>
              </a:rPr>
              <a:t>电缆图像传输系统能够对</a:t>
            </a:r>
            <a:r>
              <a:rPr lang="en-US" altLang="zh-CN" sz="2800" dirty="0">
                <a:solidFill>
                  <a:srgbClr val="0070C0"/>
                </a:solidFill>
                <a:latin typeface="+mn-ea"/>
              </a:rPr>
              <a:t>5</a:t>
            </a:r>
            <a:r>
              <a:rPr lang="zh-CN" altLang="en-US" sz="2800" dirty="0">
                <a:solidFill>
                  <a:srgbClr val="0070C0"/>
                </a:solidFill>
                <a:latin typeface="+mn-ea"/>
              </a:rPr>
              <a:t>个灰度级</a:t>
            </a:r>
            <a:r>
              <a:rPr lang="zh-CN" altLang="en-US" sz="2800" dirty="0">
                <a:latin typeface="+mn-ea"/>
              </a:rPr>
              <a:t>的图像进行</a:t>
            </a:r>
            <a:r>
              <a:rPr lang="zh-CN" altLang="en-US" sz="2800" dirty="0">
                <a:solidFill>
                  <a:srgbClr val="0070C0"/>
                </a:solidFill>
                <a:latin typeface="+mn-ea"/>
              </a:rPr>
              <a:t>编码</a:t>
            </a:r>
            <a:endParaRPr lang="en-US" altLang="zh-CN" sz="2800" dirty="0">
              <a:latin typeface="+mn-ea"/>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4" y="4491976"/>
            <a:ext cx="3600000" cy="154582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590" y="2879216"/>
            <a:ext cx="3600000" cy="2783851"/>
          </a:xfrm>
          <a:prstGeom prst="rect">
            <a:avLst/>
          </a:prstGeom>
        </p:spPr>
      </p:pic>
      <p:pic>
        <p:nvPicPr>
          <p:cNvPr id="4" name="图片 3">
            <a:extLst>
              <a:ext uri="{FF2B5EF4-FFF2-40B4-BE49-F238E27FC236}">
                <a16:creationId xmlns:a16="http://schemas.microsoft.com/office/drawing/2014/main" id="{8D21E93B-2E68-FD8B-0698-494E6D7C53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FB403D75-FE38-7952-2487-AB1205B93B77}"/>
              </a:ext>
            </a:extLst>
          </p:cNvPr>
          <p:cNvSpPr txBox="1"/>
          <p:nvPr/>
        </p:nvSpPr>
        <p:spPr>
          <a:xfrm>
            <a:off x="3272398" y="835986"/>
            <a:ext cx="4586055" cy="4614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Short History of DIP (Early 1920s)</a:t>
            </a:r>
          </a:p>
        </p:txBody>
      </p:sp>
      <p:sp>
        <p:nvSpPr>
          <p:cNvPr id="8" name="标题 5">
            <a:extLst>
              <a:ext uri="{FF2B5EF4-FFF2-40B4-BE49-F238E27FC236}">
                <a16:creationId xmlns:a16="http://schemas.microsoft.com/office/drawing/2014/main" id="{54F0DF48-17E9-7F2A-ACBC-F734806E9A65}"/>
              </a:ext>
            </a:extLst>
          </p:cNvPr>
          <p:cNvSpPr txBox="1">
            <a:spLocks/>
          </p:cNvSpPr>
          <p:nvPr/>
        </p:nvSpPr>
        <p:spPr>
          <a:xfrm>
            <a:off x="379291" y="314504"/>
            <a:ext cx="5992933" cy="7956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发展简史（</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19</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世纪</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20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年代早期）</a:t>
            </a:r>
            <a:endParaRPr kumimoji="0" lang="zh-CN" altLang="en-US" sz="24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9" name="直线连接符 4">
            <a:extLst>
              <a:ext uri="{FF2B5EF4-FFF2-40B4-BE49-F238E27FC236}">
                <a16:creationId xmlns:a16="http://schemas.microsoft.com/office/drawing/2014/main" id="{610390AF-F1B7-1165-89E1-75FB498D48EC}"/>
              </a:ext>
            </a:extLst>
          </p:cNvPr>
          <p:cNvCxnSpPr>
            <a:cxnSpLocks/>
          </p:cNvCxnSpPr>
          <p:nvPr/>
        </p:nvCxnSpPr>
        <p:spPr>
          <a:xfrm>
            <a:off x="5100638" y="597634"/>
            <a:ext cx="2143125" cy="0"/>
          </a:xfrm>
          <a:prstGeom prst="line">
            <a:avLst/>
          </a:prstGeom>
          <a:noFill/>
          <a:ln w="6350" cap="flat" cmpd="sng" algn="ctr">
            <a:solidFill>
              <a:sysClr val="windowText" lastClr="000000"/>
            </a:solidFill>
            <a:prstDash val="solid"/>
            <a:miter lim="800000"/>
          </a:ln>
          <a:effectLst/>
        </p:spPr>
      </p:cxnSp>
      <p:sp>
        <p:nvSpPr>
          <p:cNvPr id="10" name="矩形 9">
            <a:extLst>
              <a:ext uri="{FF2B5EF4-FFF2-40B4-BE49-F238E27FC236}">
                <a16:creationId xmlns:a16="http://schemas.microsoft.com/office/drawing/2014/main" id="{2D4F0484-0A15-BEAA-DE86-B0C6A385B8DA}"/>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内容占位符 17"/>
          <p:cNvSpPr>
            <a:spLocks noGrp="1"/>
          </p:cNvSpPr>
          <p:nvPr>
            <p:ph idx="1"/>
          </p:nvPr>
        </p:nvSpPr>
        <p:spPr>
          <a:xfrm>
            <a:off x="457199" y="1333499"/>
            <a:ext cx="8505825" cy="1807469"/>
          </a:xfrm>
        </p:spPr>
        <p:txBody>
          <a:bodyPr/>
          <a:lstStyle/>
          <a:p>
            <a:pPr>
              <a:lnSpc>
                <a:spcPct val="120000"/>
              </a:lnSpc>
            </a:pPr>
            <a:r>
              <a:rPr lang="en-US" sz="2800" dirty="0" err="1">
                <a:latin typeface="+mn-ea"/>
              </a:rPr>
              <a:t>Bartlane</a:t>
            </a:r>
            <a:r>
              <a:rPr lang="zh-CN" altLang="en-US" sz="2800" dirty="0">
                <a:latin typeface="+mn-ea"/>
              </a:rPr>
              <a:t>电缆图像传输系统的进一步完善，改善了图像质量</a:t>
            </a:r>
            <a:endParaRPr lang="en-US" altLang="zh-CN" sz="2800" dirty="0">
              <a:latin typeface="+mn-ea"/>
            </a:endParaRPr>
          </a:p>
          <a:p>
            <a:pPr>
              <a:lnSpc>
                <a:spcPct val="120000"/>
              </a:lnSpc>
            </a:pPr>
            <a:r>
              <a:rPr lang="zh-CN" altLang="en-US" sz="2800" dirty="0"/>
              <a:t>编码图像由原来的</a:t>
            </a:r>
            <a:r>
              <a:rPr lang="en-US" sz="2800" dirty="0">
                <a:solidFill>
                  <a:srgbClr val="0070C0"/>
                </a:solidFill>
              </a:rPr>
              <a:t>5</a:t>
            </a:r>
            <a:r>
              <a:rPr lang="zh-CN" altLang="en-US" sz="2800" dirty="0">
                <a:solidFill>
                  <a:srgbClr val="0070C0"/>
                </a:solidFill>
              </a:rPr>
              <a:t>个灰度级</a:t>
            </a:r>
            <a:r>
              <a:rPr lang="zh-CN" altLang="en-US" sz="2800" dirty="0"/>
              <a:t>，增加至</a:t>
            </a:r>
            <a:r>
              <a:rPr lang="en-US" sz="2800" dirty="0">
                <a:solidFill>
                  <a:srgbClr val="0070C0"/>
                </a:solidFill>
              </a:rPr>
              <a:t>15</a:t>
            </a:r>
            <a:r>
              <a:rPr lang="zh-CN" altLang="en-US" sz="2800" dirty="0">
                <a:solidFill>
                  <a:srgbClr val="0070C0"/>
                </a:solidFill>
              </a:rPr>
              <a:t>个灰度级</a:t>
            </a:r>
            <a:endParaRPr lang="zh-CN" altLang="en-US" sz="2800" dirty="0"/>
          </a:p>
        </p:txBody>
      </p:sp>
      <p:sp>
        <p:nvSpPr>
          <p:cNvPr id="4" name="Rectangle 3"/>
          <p:cNvSpPr/>
          <p:nvPr/>
        </p:nvSpPr>
        <p:spPr>
          <a:xfrm>
            <a:off x="1444313" y="5720635"/>
            <a:ext cx="2973891" cy="400110"/>
          </a:xfrm>
          <a:prstGeom prst="rect">
            <a:avLst/>
          </a:prstGeom>
        </p:spPr>
        <p:txBody>
          <a:bodyPr wrap="none">
            <a:spAutoFit/>
          </a:bodyPr>
          <a:lstStyle/>
          <a:p>
            <a:pPr algn="ctr"/>
            <a:r>
              <a:rPr lang="en-IE" altLang="zh-CN" sz="2000" b="1" dirty="0">
                <a:solidFill>
                  <a:srgbClr val="053E49"/>
                </a:solidFill>
              </a:rPr>
              <a:t>Improved digital image</a:t>
            </a:r>
            <a:endParaRPr lang="en-US" altLang="zh-CN" sz="2000" b="1" dirty="0">
              <a:solidFill>
                <a:srgbClr val="053E49"/>
              </a:solidFill>
            </a:endParaRPr>
          </a:p>
        </p:txBody>
      </p:sp>
      <p:sp>
        <p:nvSpPr>
          <p:cNvPr id="5" name="Rectangle 4"/>
          <p:cNvSpPr/>
          <p:nvPr/>
        </p:nvSpPr>
        <p:spPr>
          <a:xfrm>
            <a:off x="4602756" y="5720635"/>
            <a:ext cx="3414717" cy="400110"/>
          </a:xfrm>
          <a:prstGeom prst="rect">
            <a:avLst/>
          </a:prstGeom>
        </p:spPr>
        <p:txBody>
          <a:bodyPr wrap="none">
            <a:spAutoFit/>
          </a:bodyPr>
          <a:lstStyle/>
          <a:p>
            <a:pPr algn="ctr"/>
            <a:r>
              <a:rPr lang="en-IE" altLang="zh-CN" sz="2000" b="1" dirty="0">
                <a:solidFill>
                  <a:srgbClr val="053E49"/>
                </a:solidFill>
              </a:rPr>
              <a:t>Early 15 tone digital image</a:t>
            </a:r>
            <a:endParaRPr lang="en-US" altLang="zh-CN" sz="2000" b="1" dirty="0">
              <a:solidFill>
                <a:srgbClr val="053E49"/>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3501422"/>
            <a:ext cx="1327029" cy="20520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501008"/>
            <a:ext cx="2324100" cy="2052828"/>
          </a:xfrm>
          <a:prstGeom prst="rect">
            <a:avLst/>
          </a:prstGeom>
        </p:spPr>
      </p:pic>
      <p:pic>
        <p:nvPicPr>
          <p:cNvPr id="3" name="图片 2">
            <a:extLst>
              <a:ext uri="{FF2B5EF4-FFF2-40B4-BE49-F238E27FC236}">
                <a16:creationId xmlns:a16="http://schemas.microsoft.com/office/drawing/2014/main" id="{5851B763-F1F7-6EBA-B750-F880A8BE32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8" name="标题 1">
            <a:extLst>
              <a:ext uri="{FF2B5EF4-FFF2-40B4-BE49-F238E27FC236}">
                <a16:creationId xmlns:a16="http://schemas.microsoft.com/office/drawing/2014/main" id="{7F481F5C-A414-19C3-503F-464C0EDD7DA2}"/>
              </a:ext>
            </a:extLst>
          </p:cNvPr>
          <p:cNvSpPr txBox="1"/>
          <p:nvPr/>
        </p:nvSpPr>
        <p:spPr>
          <a:xfrm>
            <a:off x="3272398" y="835986"/>
            <a:ext cx="4586055" cy="461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Short History of DIP (Late 1920s)</a:t>
            </a:r>
          </a:p>
        </p:txBody>
      </p:sp>
      <p:sp>
        <p:nvSpPr>
          <p:cNvPr id="9" name="标题 5">
            <a:extLst>
              <a:ext uri="{FF2B5EF4-FFF2-40B4-BE49-F238E27FC236}">
                <a16:creationId xmlns:a16="http://schemas.microsoft.com/office/drawing/2014/main" id="{D8F35AB3-81C2-58B4-AF6D-D7AEC49967B9}"/>
              </a:ext>
            </a:extLst>
          </p:cNvPr>
          <p:cNvSpPr txBox="1">
            <a:spLocks/>
          </p:cNvSpPr>
          <p:nvPr/>
        </p:nvSpPr>
        <p:spPr>
          <a:xfrm>
            <a:off x="379291" y="314504"/>
            <a:ext cx="5992933" cy="7956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发展简史（</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19</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世纪</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20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年代晚期）</a:t>
            </a:r>
            <a:endParaRPr kumimoji="0" lang="zh-CN" altLang="en-US" sz="24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0" name="直线连接符 4">
            <a:extLst>
              <a:ext uri="{FF2B5EF4-FFF2-40B4-BE49-F238E27FC236}">
                <a16:creationId xmlns:a16="http://schemas.microsoft.com/office/drawing/2014/main" id="{39AE3096-C403-C25E-55ED-E3B40283AA7A}"/>
              </a:ext>
            </a:extLst>
          </p:cNvPr>
          <p:cNvCxnSpPr>
            <a:cxnSpLocks/>
          </p:cNvCxnSpPr>
          <p:nvPr/>
        </p:nvCxnSpPr>
        <p:spPr>
          <a:xfrm>
            <a:off x="5100638" y="597634"/>
            <a:ext cx="2143125" cy="0"/>
          </a:xfrm>
          <a:prstGeom prst="line">
            <a:avLst/>
          </a:prstGeom>
          <a:noFill/>
          <a:ln w="6350" cap="flat" cmpd="sng" algn="ctr">
            <a:solidFill>
              <a:sysClr val="windowText" lastClr="000000"/>
            </a:solidFill>
            <a:prstDash val="solid"/>
            <a:miter lim="800000"/>
          </a:ln>
          <a:effectLst/>
        </p:spPr>
      </p:cxnSp>
      <p:sp>
        <p:nvSpPr>
          <p:cNvPr id="11" name="矩形 10">
            <a:extLst>
              <a:ext uri="{FF2B5EF4-FFF2-40B4-BE49-F238E27FC236}">
                <a16:creationId xmlns:a16="http://schemas.microsoft.com/office/drawing/2014/main" id="{9DC6CF9E-2ECF-2552-C3E0-F019BBD4F7F5}"/>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内容占位符 11"/>
          <p:cNvSpPr>
            <a:spLocks noGrp="1"/>
          </p:cNvSpPr>
          <p:nvPr>
            <p:ph idx="1"/>
          </p:nvPr>
        </p:nvSpPr>
        <p:spPr>
          <a:xfrm>
            <a:off x="484834" y="1340768"/>
            <a:ext cx="8401080" cy="740152"/>
          </a:xfrm>
        </p:spPr>
        <p:txBody>
          <a:bodyPr/>
          <a:lstStyle/>
          <a:p>
            <a:pPr algn="just">
              <a:lnSpc>
                <a:spcPct val="120000"/>
              </a:lnSpc>
            </a:pPr>
            <a:r>
              <a:rPr lang="zh-CN" altLang="en-US" sz="2600" dirty="0"/>
              <a:t>第一台</a:t>
            </a:r>
            <a:r>
              <a:rPr lang="zh-CN" altLang="en-US" sz="2600" dirty="0">
                <a:solidFill>
                  <a:srgbClr val="0070C0"/>
                </a:solidFill>
              </a:rPr>
              <a:t>可执行图像处理任务</a:t>
            </a:r>
            <a:r>
              <a:rPr lang="zh-CN" altLang="en-US" sz="2600" dirty="0"/>
              <a:t>的大型计算机问世。</a:t>
            </a:r>
          </a:p>
        </p:txBody>
      </p:sp>
      <p:sp>
        <p:nvSpPr>
          <p:cNvPr id="15" name="内容占位符 11"/>
          <p:cNvSpPr txBox="1">
            <a:spLocks/>
          </p:cNvSpPr>
          <p:nvPr/>
        </p:nvSpPr>
        <p:spPr bwMode="auto">
          <a:xfrm>
            <a:off x="484834" y="1916832"/>
            <a:ext cx="5008070" cy="451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lvl="0" indent="-457200" algn="just" fontAlgn="base">
              <a:lnSpc>
                <a:spcPct val="120000"/>
              </a:lnSpc>
              <a:spcBef>
                <a:spcPct val="20000"/>
              </a:spcBef>
              <a:spcAft>
                <a:spcPct val="0"/>
              </a:spcAft>
              <a:buClr>
                <a:srgbClr val="053E49"/>
              </a:buClr>
              <a:buFont typeface="Wingdings 2" panose="05020102010507070707" pitchFamily="18" charset="2"/>
              <a:buChar char=""/>
            </a:pPr>
            <a:r>
              <a:rPr lang="en-US" altLang="zh-CN" sz="2600" dirty="0">
                <a:latin typeface="Centaur" panose="02030504050205020304" pitchFamily="18" charset="0"/>
              </a:rPr>
              <a:t>NASA</a:t>
            </a:r>
            <a:r>
              <a:rPr lang="zh-CN" altLang="en-US" sz="2600" dirty="0">
                <a:latin typeface="Centaur" panose="02030504050205020304" pitchFamily="18" charset="0"/>
              </a:rPr>
              <a:t>喷气推进实验室用</a:t>
            </a:r>
            <a:r>
              <a:rPr kumimoji="0" lang="zh-CN" altLang="en-US" sz="2600" i="0" u="none" strike="noStrike" kern="1200" cap="none" spc="0" normalizeH="0" baseline="0" noProof="0" dirty="0">
                <a:ln>
                  <a:noFill/>
                </a:ln>
                <a:solidFill>
                  <a:schemeClr val="tx1"/>
                </a:solidFill>
                <a:effectLst/>
                <a:uLnTx/>
                <a:uFillTx/>
                <a:latin typeface="Centaur" panose="02030504050205020304" pitchFamily="18" charset="0"/>
              </a:rPr>
              <a:t>计算机技术改善航天探测器传输回来的月球照片，通过计算机处理</a:t>
            </a:r>
            <a:r>
              <a:rPr kumimoji="0" lang="zh-CN" altLang="en-US" sz="2600" i="0" u="none" strike="noStrike" kern="1200" cap="none" spc="0" normalizeH="0" baseline="0" noProof="0" dirty="0">
                <a:ln>
                  <a:noFill/>
                </a:ln>
                <a:solidFill>
                  <a:srgbClr val="0070C0"/>
                </a:solidFill>
                <a:effectLst/>
                <a:uLnTx/>
                <a:uFillTx/>
                <a:latin typeface="Centaur" panose="02030504050205020304" pitchFamily="18" charset="0"/>
              </a:rPr>
              <a:t>校正</a:t>
            </a:r>
            <a:r>
              <a:rPr kumimoji="0" lang="zh-CN" altLang="en-US" sz="2600" i="0" u="none" strike="noStrike" kern="1200" cap="none" spc="0" normalizeH="0" baseline="0" noProof="0" dirty="0">
                <a:ln>
                  <a:noFill/>
                </a:ln>
                <a:solidFill>
                  <a:schemeClr val="tx1"/>
                </a:solidFill>
                <a:effectLst/>
                <a:uLnTx/>
                <a:uFillTx/>
                <a:latin typeface="Centaur" panose="02030504050205020304" pitchFamily="18" charset="0"/>
              </a:rPr>
              <a:t>机载电视摄像机固有的各种</a:t>
            </a:r>
            <a:r>
              <a:rPr kumimoji="0" lang="zh-CN" altLang="en-US" sz="2600" i="0" u="none" strike="noStrike" kern="1200" cap="none" spc="0" normalizeH="0" baseline="0" noProof="0" dirty="0">
                <a:ln>
                  <a:noFill/>
                </a:ln>
                <a:solidFill>
                  <a:srgbClr val="0070C0"/>
                </a:solidFill>
                <a:effectLst/>
                <a:uLnTx/>
                <a:uFillTx/>
                <a:latin typeface="Centaur" panose="02030504050205020304" pitchFamily="18" charset="0"/>
              </a:rPr>
              <a:t>图像失真</a:t>
            </a:r>
            <a:r>
              <a:rPr kumimoji="0" lang="zh-CN" altLang="en-US" sz="2600" i="0" u="none" strike="noStrike" kern="1200" cap="none" spc="0" normalizeH="0" baseline="0" noProof="0" dirty="0">
                <a:ln>
                  <a:noFill/>
                </a:ln>
                <a:solidFill>
                  <a:schemeClr val="tx1"/>
                </a:solidFill>
                <a:effectLst/>
                <a:uLnTx/>
                <a:uFillTx/>
                <a:latin typeface="Centaur" panose="02030504050205020304" pitchFamily="18" charset="0"/>
              </a:rPr>
              <a:t>。</a:t>
            </a:r>
            <a:endParaRPr lang="en-US" altLang="zh-CN" sz="2600" dirty="0">
              <a:latin typeface="Centaur" panose="02030504050205020304" pitchFamily="18" charset="0"/>
            </a:endParaRPr>
          </a:p>
          <a:p>
            <a:pPr marL="457200" lvl="0" indent="-457200" algn="just" fontAlgn="base">
              <a:lnSpc>
                <a:spcPct val="120000"/>
              </a:lnSpc>
              <a:spcBef>
                <a:spcPct val="20000"/>
              </a:spcBef>
              <a:spcAft>
                <a:spcPct val="0"/>
              </a:spcAft>
              <a:buClr>
                <a:srgbClr val="053E49"/>
              </a:buClr>
              <a:buFont typeface="Wingdings 2" panose="05020102010507070707" pitchFamily="18" charset="2"/>
              <a:buChar char=""/>
            </a:pPr>
            <a:r>
              <a:rPr kumimoji="0" lang="zh-CN" altLang="en-US" sz="2600" i="0" u="none" strike="noStrike" kern="1200" cap="none" spc="0" normalizeH="0" baseline="0" noProof="0" dirty="0">
                <a:ln>
                  <a:noFill/>
                </a:ln>
                <a:solidFill>
                  <a:schemeClr val="tx1"/>
                </a:solidFill>
                <a:effectLst/>
                <a:uLnTx/>
                <a:uFillTx/>
                <a:latin typeface="Centaur" panose="02030504050205020304" pitchFamily="18" charset="0"/>
              </a:rPr>
              <a:t>具有图像处理功能计算机的问世和数字图像处理技术在太空项目上的实际应用</a:t>
            </a:r>
            <a:r>
              <a:rPr kumimoji="0" lang="zh-CN" altLang="en-US" sz="2600" i="0" u="none" strike="noStrike" kern="1200" cap="none" spc="0" normalizeH="0" baseline="0" noProof="0" dirty="0">
                <a:ln>
                  <a:noFill/>
                </a:ln>
                <a:solidFill>
                  <a:srgbClr val="0070C0"/>
                </a:solidFill>
                <a:effectLst/>
                <a:uLnTx/>
                <a:uFillTx/>
                <a:latin typeface="Centaur" panose="02030504050205020304" pitchFamily="18" charset="0"/>
              </a:rPr>
              <a:t>标志</a:t>
            </a:r>
            <a:r>
              <a:rPr kumimoji="0" lang="zh-CN" altLang="en-US" sz="2600" i="0" u="none" strike="noStrike" kern="1200" cap="none" spc="0" normalizeH="0" baseline="0" noProof="0" dirty="0">
                <a:ln>
                  <a:noFill/>
                </a:ln>
                <a:effectLst/>
                <a:uLnTx/>
                <a:uFillTx/>
                <a:latin typeface="Centaur" panose="02030504050205020304" pitchFamily="18" charset="0"/>
              </a:rPr>
              <a:t>数字图像处理技术的诞生。</a:t>
            </a:r>
          </a:p>
        </p:txBody>
      </p:sp>
      <p:sp>
        <p:nvSpPr>
          <p:cNvPr id="3" name="Rectangle 2"/>
          <p:cNvSpPr/>
          <p:nvPr/>
        </p:nvSpPr>
        <p:spPr>
          <a:xfrm>
            <a:off x="5436096" y="5312048"/>
            <a:ext cx="3651095" cy="1015663"/>
          </a:xfrm>
          <a:prstGeom prst="rect">
            <a:avLst/>
          </a:prstGeom>
        </p:spPr>
        <p:txBody>
          <a:bodyPr wrap="square">
            <a:spAutoFit/>
          </a:bodyPr>
          <a:lstStyle/>
          <a:p>
            <a:pPr algn="ctr"/>
            <a:r>
              <a:rPr lang="en-IE" altLang="zh-CN" sz="2000" b="1" dirty="0">
                <a:solidFill>
                  <a:srgbClr val="053E49"/>
                </a:solidFill>
              </a:rPr>
              <a:t>A picture of the moon taken by the Ranger 7 probe minutes before landing</a:t>
            </a:r>
            <a:endParaRPr lang="en-US" altLang="zh-CN" sz="2000" b="1" dirty="0">
              <a:solidFill>
                <a:srgbClr val="053E4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311" y="2060848"/>
            <a:ext cx="3362960" cy="3251200"/>
          </a:xfrm>
          <a:prstGeom prst="rect">
            <a:avLst/>
          </a:prstGeom>
        </p:spPr>
      </p:pic>
      <p:pic>
        <p:nvPicPr>
          <p:cNvPr id="5" name="图片 4">
            <a:extLst>
              <a:ext uri="{FF2B5EF4-FFF2-40B4-BE49-F238E27FC236}">
                <a16:creationId xmlns:a16="http://schemas.microsoft.com/office/drawing/2014/main" id="{ED236CB5-A517-951E-F808-380B230260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B73F3AFF-FD79-AE37-E00E-B8E6223B49D8}"/>
              </a:ext>
            </a:extLst>
          </p:cNvPr>
          <p:cNvSpPr txBox="1"/>
          <p:nvPr/>
        </p:nvSpPr>
        <p:spPr>
          <a:xfrm>
            <a:off x="3272398" y="835986"/>
            <a:ext cx="4586055" cy="4614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Short History of DIP (Early 1960s)</a:t>
            </a:r>
          </a:p>
        </p:txBody>
      </p:sp>
      <p:sp>
        <p:nvSpPr>
          <p:cNvPr id="7" name="标题 5">
            <a:extLst>
              <a:ext uri="{FF2B5EF4-FFF2-40B4-BE49-F238E27FC236}">
                <a16:creationId xmlns:a16="http://schemas.microsoft.com/office/drawing/2014/main" id="{3EFCD484-59EB-D651-41AD-3416E14BBF08}"/>
              </a:ext>
            </a:extLst>
          </p:cNvPr>
          <p:cNvSpPr txBox="1">
            <a:spLocks/>
          </p:cNvSpPr>
          <p:nvPr/>
        </p:nvSpPr>
        <p:spPr>
          <a:xfrm>
            <a:off x="379291" y="314504"/>
            <a:ext cx="5992933" cy="7956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发展简史（</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19</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世纪</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60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年代早期）</a:t>
            </a:r>
            <a:endParaRPr kumimoji="0" lang="zh-CN" altLang="en-US" sz="24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8" name="直线连接符 4">
            <a:extLst>
              <a:ext uri="{FF2B5EF4-FFF2-40B4-BE49-F238E27FC236}">
                <a16:creationId xmlns:a16="http://schemas.microsoft.com/office/drawing/2014/main" id="{2BE00197-5DE7-6A60-7661-4DF61EAA088E}"/>
              </a:ext>
            </a:extLst>
          </p:cNvPr>
          <p:cNvCxnSpPr>
            <a:cxnSpLocks/>
          </p:cNvCxnSpPr>
          <p:nvPr/>
        </p:nvCxnSpPr>
        <p:spPr>
          <a:xfrm>
            <a:off x="5100638" y="597634"/>
            <a:ext cx="21431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94FAB2CB-EEF3-398C-95EA-717BCC261996}"/>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descr="dip4"/>
          <p:cNvPicPr>
            <a:picLocks noChangeAspect="1"/>
          </p:cNvPicPr>
          <p:nvPr/>
        </p:nvPicPr>
        <p:blipFill>
          <a:blip r:embed="rId3"/>
          <a:stretch>
            <a:fillRect/>
          </a:stretch>
        </p:blipFill>
        <p:spPr>
          <a:xfrm>
            <a:off x="708780" y="1403037"/>
            <a:ext cx="2254456" cy="3005176"/>
          </a:xfrm>
          <a:prstGeom prst="rect">
            <a:avLst/>
          </a:prstGeom>
        </p:spPr>
      </p:pic>
      <p:pic>
        <p:nvPicPr>
          <p:cNvPr id="7" name="图片 6" descr="dipmatlab"/>
          <p:cNvPicPr>
            <a:picLocks noChangeAspect="1"/>
          </p:cNvPicPr>
          <p:nvPr/>
        </p:nvPicPr>
        <p:blipFill>
          <a:blip r:embed="rId4"/>
          <a:stretch>
            <a:fillRect/>
          </a:stretch>
        </p:blipFill>
        <p:spPr>
          <a:xfrm>
            <a:off x="5968933" y="1501145"/>
            <a:ext cx="2827962" cy="2827962"/>
          </a:xfrm>
          <a:prstGeom prst="rect">
            <a:avLst/>
          </a:prstGeom>
        </p:spPr>
      </p:pic>
      <p:pic>
        <p:nvPicPr>
          <p:cNvPr id="5" name="图片 4">
            <a:extLst>
              <a:ext uri="{FF2B5EF4-FFF2-40B4-BE49-F238E27FC236}">
                <a16:creationId xmlns:a16="http://schemas.microsoft.com/office/drawing/2014/main" id="{AE0BAB92-B395-7658-4FE1-ECB2A324DA4E}"/>
              </a:ext>
            </a:extLst>
          </p:cNvPr>
          <p:cNvPicPr>
            <a:picLocks noChangeAspect="1"/>
          </p:cNvPicPr>
          <p:nvPr/>
        </p:nvPicPr>
        <p:blipFill>
          <a:blip r:embed="rId5"/>
          <a:stretch>
            <a:fillRect/>
          </a:stretch>
        </p:blipFill>
        <p:spPr>
          <a:xfrm>
            <a:off x="3463278" y="1501145"/>
            <a:ext cx="2391138" cy="2924593"/>
          </a:xfrm>
          <a:prstGeom prst="rect">
            <a:avLst/>
          </a:prstGeom>
        </p:spPr>
      </p:pic>
      <p:pic>
        <p:nvPicPr>
          <p:cNvPr id="18" name="图片 17">
            <a:extLst>
              <a:ext uri="{FF2B5EF4-FFF2-40B4-BE49-F238E27FC236}">
                <a16:creationId xmlns:a16="http://schemas.microsoft.com/office/drawing/2014/main" id="{10E5A9BB-C351-53EA-25AB-78E51873D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9" name="标题 1">
            <a:extLst>
              <a:ext uri="{FF2B5EF4-FFF2-40B4-BE49-F238E27FC236}">
                <a16:creationId xmlns:a16="http://schemas.microsoft.com/office/drawing/2014/main" id="{AB9C4DC3-839A-4194-845C-12223FF0EA59}"/>
              </a:ext>
            </a:extLst>
          </p:cNvPr>
          <p:cNvSpPr txBox="1"/>
          <p:nvPr/>
        </p:nvSpPr>
        <p:spPr>
          <a:xfrm>
            <a:off x="2614994" y="689923"/>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Textbooks for DIP</a:t>
            </a:r>
          </a:p>
        </p:txBody>
      </p:sp>
      <p:sp>
        <p:nvSpPr>
          <p:cNvPr id="20" name="标题 5">
            <a:extLst>
              <a:ext uri="{FF2B5EF4-FFF2-40B4-BE49-F238E27FC236}">
                <a16:creationId xmlns:a16="http://schemas.microsoft.com/office/drawing/2014/main" id="{C99EAF3A-2F4B-CE25-6A59-D476A15A7478}"/>
              </a:ext>
            </a:extLst>
          </p:cNvPr>
          <p:cNvSpPr>
            <a:spLocks noGrp="1"/>
          </p:cNvSpPr>
          <p:nvPr>
            <p:ph type="title"/>
          </p:nvPr>
        </p:nvSpPr>
        <p:spPr>
          <a:xfrm>
            <a:off x="472504" y="346219"/>
            <a:ext cx="2142490" cy="795655"/>
          </a:xfrm>
        </p:spPr>
        <p:txBody>
          <a:bodyPr>
            <a:normAutofit fontScale="90000"/>
          </a:bodyPr>
          <a:lstStyle/>
          <a:p>
            <a:r>
              <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rPr>
              <a:t>参考教材</a:t>
            </a:r>
          </a:p>
        </p:txBody>
      </p:sp>
      <p:cxnSp>
        <p:nvCxnSpPr>
          <p:cNvPr id="21" name="直线连接符 4">
            <a:extLst>
              <a:ext uri="{FF2B5EF4-FFF2-40B4-BE49-F238E27FC236}">
                <a16:creationId xmlns:a16="http://schemas.microsoft.com/office/drawing/2014/main" id="{6DDC7809-507E-849C-83D8-B518B0DEC75F}"/>
              </a:ext>
            </a:extLst>
          </p:cNvPr>
          <p:cNvCxnSpPr>
            <a:cxnSpLocks/>
          </p:cNvCxnSpPr>
          <p:nvPr/>
        </p:nvCxnSpPr>
        <p:spPr>
          <a:xfrm>
            <a:off x="3114675" y="626210"/>
            <a:ext cx="4129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5456752-896C-6076-6F03-B8A2DDF4EC3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6" name="文本框 25">
            <a:extLst>
              <a:ext uri="{FF2B5EF4-FFF2-40B4-BE49-F238E27FC236}">
                <a16:creationId xmlns:a16="http://schemas.microsoft.com/office/drawing/2014/main" id="{10B816DE-BF5D-0957-6FED-BCAD8B2E37A1}"/>
              </a:ext>
            </a:extLst>
          </p:cNvPr>
          <p:cNvSpPr txBox="1"/>
          <p:nvPr/>
        </p:nvSpPr>
        <p:spPr>
          <a:xfrm>
            <a:off x="168964" y="4723327"/>
            <a:ext cx="3326550" cy="1708160"/>
          </a:xfrm>
          <a:prstGeom prst="rect">
            <a:avLst/>
          </a:prstGeom>
          <a:noFill/>
        </p:spPr>
        <p:txBody>
          <a:bodyPr wrap="square">
            <a:spAutoFit/>
          </a:bodyPr>
          <a:lstStyle/>
          <a:p>
            <a:pPr algn="ctr">
              <a:spcBef>
                <a:spcPts val="600"/>
              </a:spcBef>
            </a:pP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 </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美</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 Rafael C. Gonzalez/ [</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美</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 Richard E. </a:t>
            </a:r>
            <a:r>
              <a:rPr kumimoji="1" lang="en-US" altLang="zh-CN" sz="1800" dirty="0" err="1">
                <a:latin typeface="宋体" panose="02010600030101010101" pitchFamily="2" charset="-122"/>
                <a:ea typeface="宋体" panose="02010600030101010101" pitchFamily="2" charset="-122"/>
                <a:cs typeface="Times New Roman" panose="02020603050405020304" pitchFamily="18" charset="0"/>
                <a:sym typeface="+mn-ea"/>
              </a:rPr>
              <a:t>Woods著</a:t>
            </a:r>
            <a:endPar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endParaRPr>
          </a:p>
          <a:p>
            <a:pPr algn="ctr">
              <a:spcBef>
                <a:spcPts val="600"/>
              </a:spcBef>
            </a:pPr>
            <a:r>
              <a:rPr kumimoji="1" lang="en-US" altLang="zh-CN" sz="1800" dirty="0" err="1">
                <a:latin typeface="宋体" panose="02010600030101010101" pitchFamily="2" charset="-122"/>
                <a:ea typeface="宋体" panose="02010600030101010101" pitchFamily="2" charset="-122"/>
                <a:cs typeface="Times New Roman" panose="02020603050405020304" pitchFamily="18" charset="0"/>
                <a:sym typeface="+mn-ea"/>
              </a:rPr>
              <a:t>阮秋琦</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阮宇智 </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译</a:t>
            </a:r>
          </a:p>
          <a:p>
            <a:pPr algn="ctr">
              <a:spcBef>
                <a:spcPts val="600"/>
              </a:spcBef>
            </a:pPr>
            <a:r>
              <a:rPr kumimoji="1" lang="en-US" altLang="zh-CN" sz="1800" dirty="0" err="1">
                <a:latin typeface="宋体" panose="02010600030101010101" pitchFamily="2" charset="-122"/>
                <a:ea typeface="宋体" panose="02010600030101010101" pitchFamily="2" charset="-122"/>
                <a:cs typeface="Times New Roman" panose="02020603050405020304" pitchFamily="18" charset="0"/>
                <a:sym typeface="+mn-ea"/>
              </a:rPr>
              <a:t>电子工业出版社</a:t>
            </a:r>
            <a:endPar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endParaRPr>
          </a:p>
          <a:p>
            <a:pPr algn="ctr">
              <a:spcBef>
                <a:spcPts val="600"/>
              </a:spcBef>
            </a:pP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2020.05</a:t>
            </a:r>
            <a:endParaRPr lang="zh-CN" altLang="en-US"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C1112F93-4550-F5B5-11E2-58203A5C0DD4}"/>
              </a:ext>
            </a:extLst>
          </p:cNvPr>
          <p:cNvSpPr txBox="1"/>
          <p:nvPr/>
        </p:nvSpPr>
        <p:spPr>
          <a:xfrm>
            <a:off x="3495514" y="4772600"/>
            <a:ext cx="2391138" cy="1077218"/>
          </a:xfrm>
          <a:prstGeom prst="rect">
            <a:avLst/>
          </a:prstGeom>
          <a:noFill/>
        </p:spPr>
        <p:txBody>
          <a:bodyPr wrap="square">
            <a:spAutoFit/>
          </a:bodyPr>
          <a:lstStyle/>
          <a:p>
            <a:pPr algn="ctr">
              <a:spcBef>
                <a:spcPts val="600"/>
              </a:spcBef>
            </a:pP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禹晶 等著</a:t>
            </a:r>
            <a:endPar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lgn="ctr">
              <a:spcBef>
                <a:spcPts val="600"/>
              </a:spcBef>
            </a:pPr>
            <a:r>
              <a:rPr kumimoji="1" lang="zh-CN" altLang="en-US" sz="1800" dirty="0">
                <a:latin typeface="Times New Roman" panose="02020603050405020304" pitchFamily="18" charset="0"/>
                <a:ea typeface="宋体" panose="02010600030101010101" pitchFamily="2" charset="-122"/>
                <a:cs typeface="Times New Roman" panose="02020603050405020304" pitchFamily="18" charset="0"/>
              </a:rPr>
              <a:t>清学华大出版社</a:t>
            </a:r>
            <a:endPar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lgn="ctr">
              <a:spcBef>
                <a:spcPts val="600"/>
              </a:spcBef>
            </a:pPr>
            <a:r>
              <a:rPr kumimoji="1" lang="en-US" altLang="zh-CN" sz="1800" dirty="0">
                <a:latin typeface="Times New Roman" panose="02020603050405020304" pitchFamily="18" charset="0"/>
                <a:ea typeface="宋体" panose="02010600030101010101" pitchFamily="2" charset="-122"/>
                <a:cs typeface="Times New Roman" panose="02020603050405020304" pitchFamily="18" charset="0"/>
              </a:rPr>
              <a:t>2022</a:t>
            </a:r>
            <a:endParaRPr lang="zh-CN" altLang="en-US" dirty="0"/>
          </a:p>
        </p:txBody>
      </p:sp>
      <p:sp>
        <p:nvSpPr>
          <p:cNvPr id="30" name="文本框 29">
            <a:extLst>
              <a:ext uri="{FF2B5EF4-FFF2-40B4-BE49-F238E27FC236}">
                <a16:creationId xmlns:a16="http://schemas.microsoft.com/office/drawing/2014/main" id="{DFC951EA-4120-04AA-0A57-C5C28EDC29B4}"/>
              </a:ext>
            </a:extLst>
          </p:cNvPr>
          <p:cNvSpPr txBox="1"/>
          <p:nvPr/>
        </p:nvSpPr>
        <p:spPr>
          <a:xfrm>
            <a:off x="5687839" y="4723327"/>
            <a:ext cx="3326550" cy="1708160"/>
          </a:xfrm>
          <a:prstGeom prst="rect">
            <a:avLst/>
          </a:prstGeom>
          <a:noFill/>
        </p:spPr>
        <p:txBody>
          <a:bodyPr wrap="square">
            <a:spAutoFit/>
          </a:bodyPr>
          <a:lstStyle/>
          <a:p>
            <a:pPr algn="ctr">
              <a:spcBef>
                <a:spcPts val="600"/>
              </a:spcBef>
            </a:pP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 </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美</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 Rafael C. Gonzalez/ [</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美</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 Richard E. Woods</a:t>
            </a:r>
            <a:r>
              <a:rPr kumimoji="1" lang="zh-CN" altLang="en-US" sz="1800" dirty="0">
                <a:latin typeface="宋体" panose="02010600030101010101" pitchFamily="2" charset="-122"/>
                <a:ea typeface="宋体" panose="02010600030101010101" pitchFamily="2" charset="-122"/>
                <a:cs typeface="Times New Roman" panose="02020603050405020304" pitchFamily="18" charset="0"/>
                <a:sym typeface="+mn-ea"/>
              </a:rPr>
              <a:t>等</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著</a:t>
            </a:r>
          </a:p>
          <a:p>
            <a:pPr algn="ctr">
              <a:spcBef>
                <a:spcPts val="600"/>
              </a:spcBef>
            </a:pPr>
            <a:r>
              <a:rPr kumimoji="1" lang="en-US" altLang="zh-CN" sz="1800" dirty="0" err="1">
                <a:latin typeface="宋体" panose="02010600030101010101" pitchFamily="2" charset="-122"/>
                <a:ea typeface="宋体" panose="02010600030101010101" pitchFamily="2" charset="-122"/>
                <a:cs typeface="Times New Roman" panose="02020603050405020304" pitchFamily="18" charset="0"/>
                <a:sym typeface="+mn-ea"/>
              </a:rPr>
              <a:t>阮秋琦</a:t>
            </a: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 译</a:t>
            </a:r>
          </a:p>
          <a:p>
            <a:pPr algn="ctr">
              <a:spcBef>
                <a:spcPts val="600"/>
              </a:spcBef>
            </a:pPr>
            <a:r>
              <a:rPr kumimoji="1" lang="en-US" altLang="zh-CN" sz="1800" dirty="0" err="1">
                <a:latin typeface="宋体" panose="02010600030101010101" pitchFamily="2" charset="-122"/>
                <a:ea typeface="宋体" panose="02010600030101010101" pitchFamily="2" charset="-122"/>
                <a:cs typeface="Times New Roman" panose="02020603050405020304" pitchFamily="18" charset="0"/>
                <a:sym typeface="+mn-ea"/>
              </a:rPr>
              <a:t>电子工业出版社</a:t>
            </a:r>
            <a:endPar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endParaRPr>
          </a:p>
          <a:p>
            <a:pPr algn="ctr">
              <a:spcBef>
                <a:spcPts val="600"/>
              </a:spcBef>
            </a:pPr>
            <a:r>
              <a:rPr kumimoji="1" lang="en-US" altLang="zh-CN" sz="1800" dirty="0">
                <a:latin typeface="宋体" panose="02010600030101010101" pitchFamily="2" charset="-122"/>
                <a:ea typeface="宋体" panose="02010600030101010101" pitchFamily="2" charset="-122"/>
                <a:cs typeface="Times New Roman" panose="02020603050405020304" pitchFamily="18" charset="0"/>
                <a:sym typeface="+mn-ea"/>
              </a:rPr>
              <a:t>2014.01</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内容占位符 11"/>
          <p:cNvSpPr>
            <a:spLocks noGrp="1"/>
          </p:cNvSpPr>
          <p:nvPr>
            <p:ph idx="1"/>
          </p:nvPr>
        </p:nvSpPr>
        <p:spPr>
          <a:xfrm>
            <a:off x="588033" y="1291006"/>
            <a:ext cx="8229600" cy="1013079"/>
          </a:xfrm>
        </p:spPr>
        <p:txBody>
          <a:bodyPr/>
          <a:lstStyle/>
          <a:p>
            <a:r>
              <a:rPr lang="zh-CN" altLang="en-US" sz="2600" dirty="0">
                <a:latin typeface="+mn-ea"/>
              </a:rPr>
              <a:t>数字图像处理技术开始应用于医学成像、地球资源遥感监测和天文学等众多领域。</a:t>
            </a:r>
            <a:endParaRPr lang="en-US" altLang="zh-CN" sz="2600" dirty="0">
              <a:latin typeface="+mn-ea"/>
            </a:endParaRPr>
          </a:p>
        </p:txBody>
      </p:sp>
      <p:sp>
        <p:nvSpPr>
          <p:cNvPr id="3" name="Rectangle 2"/>
          <p:cNvSpPr/>
          <p:nvPr/>
        </p:nvSpPr>
        <p:spPr>
          <a:xfrm>
            <a:off x="5445253" y="5725323"/>
            <a:ext cx="3583225" cy="400110"/>
          </a:xfrm>
          <a:prstGeom prst="rect">
            <a:avLst/>
          </a:prstGeom>
        </p:spPr>
        <p:txBody>
          <a:bodyPr wrap="none">
            <a:spAutoFit/>
          </a:bodyPr>
          <a:lstStyle/>
          <a:p>
            <a:pPr algn="ctr"/>
            <a:r>
              <a:rPr lang="en-IE" altLang="zh-CN" sz="2000" b="1" dirty="0">
                <a:solidFill>
                  <a:srgbClr val="053E49"/>
                </a:solidFill>
              </a:rPr>
              <a:t>Typical head slice CT image</a:t>
            </a:r>
            <a:endParaRPr lang="en-US" altLang="zh-CN" sz="2000" b="1" dirty="0">
              <a:solidFill>
                <a:srgbClr val="053E4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451" y="2214342"/>
            <a:ext cx="3413760" cy="3413760"/>
          </a:xfrm>
          <a:prstGeom prst="rect">
            <a:avLst/>
          </a:prstGeom>
        </p:spPr>
      </p:pic>
      <p:sp>
        <p:nvSpPr>
          <p:cNvPr id="14" name="内容占位符 11"/>
          <p:cNvSpPr txBox="1">
            <a:spLocks/>
          </p:cNvSpPr>
          <p:nvPr/>
        </p:nvSpPr>
        <p:spPr bwMode="auto">
          <a:xfrm>
            <a:off x="612110" y="2214342"/>
            <a:ext cx="4791763" cy="287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lvl="0" indent="-457200" fontAlgn="base">
              <a:lnSpc>
                <a:spcPct val="120000"/>
              </a:lnSpc>
              <a:spcBef>
                <a:spcPct val="20000"/>
              </a:spcBef>
              <a:spcAft>
                <a:spcPct val="0"/>
              </a:spcAft>
              <a:buClr>
                <a:srgbClr val="053E49"/>
              </a:buClr>
              <a:buFont typeface="Wingdings 2" panose="05020102010507070707" pitchFamily="18" charset="2"/>
              <a:buChar char=""/>
            </a:pPr>
            <a:r>
              <a:rPr lang="en-US" altLang="zh-CN" sz="2600" dirty="0">
                <a:latin typeface="Centaur" panose="02030504050205020304" pitchFamily="18" charset="0"/>
              </a:rPr>
              <a:t>1979</a:t>
            </a:r>
            <a:r>
              <a:rPr lang="zh-CN" altLang="en-US" sz="2600" dirty="0">
                <a:latin typeface="Centaur" panose="02030504050205020304" pitchFamily="18" charset="0"/>
              </a:rPr>
              <a:t>年，</a:t>
            </a:r>
            <a:r>
              <a:rPr lang="en-US" altLang="zh-CN" sz="2600" dirty="0">
                <a:latin typeface="Centaur" panose="02030504050205020304" pitchFamily="18" charset="0"/>
              </a:rPr>
              <a:t>Godfrey N. Hounsfield</a:t>
            </a:r>
            <a:r>
              <a:rPr lang="zh-CN" altLang="en-US" sz="2600" dirty="0">
                <a:latin typeface="Centaur" panose="02030504050205020304" pitchFamily="18" charset="0"/>
              </a:rPr>
              <a:t>和</a:t>
            </a:r>
            <a:r>
              <a:rPr lang="en-US" altLang="zh-CN" sz="2600" dirty="0">
                <a:latin typeface="Centaur" panose="02030504050205020304" pitchFamily="18" charset="0"/>
              </a:rPr>
              <a:t>Allan M. Cormack</a:t>
            </a:r>
            <a:r>
              <a:rPr lang="zh-CN" altLang="en-US" sz="2600" dirty="0">
                <a:latin typeface="Centaur" panose="02030504050205020304" pitchFamily="18" charset="0"/>
              </a:rPr>
              <a:t>因发明</a:t>
            </a:r>
            <a:r>
              <a:rPr lang="en-US" altLang="zh-CN" sz="2600" dirty="0">
                <a:solidFill>
                  <a:srgbClr val="0070C0"/>
                </a:solidFill>
                <a:latin typeface="Centaur" panose="02030504050205020304" pitchFamily="18" charset="0"/>
              </a:rPr>
              <a:t>X</a:t>
            </a:r>
            <a:r>
              <a:rPr lang="zh-CN" altLang="en-US" sz="2600" dirty="0">
                <a:solidFill>
                  <a:srgbClr val="0070C0"/>
                </a:solidFill>
                <a:latin typeface="Centaur" panose="02030504050205020304" pitchFamily="18" charset="0"/>
              </a:rPr>
              <a:t>射线计算机断层成像技术</a:t>
            </a:r>
            <a:r>
              <a:rPr lang="zh-CN" altLang="en-US" sz="2600" dirty="0">
                <a:latin typeface="Centaur" panose="02030504050205020304" pitchFamily="18" charset="0"/>
              </a:rPr>
              <a:t>而获诺贝尔医学奖，与</a:t>
            </a:r>
            <a:r>
              <a:rPr lang="en-US" altLang="zh-CN" sz="2600" dirty="0">
                <a:latin typeface="Centaur" panose="02030504050205020304" pitchFamily="18" charset="0"/>
              </a:rPr>
              <a:t>X</a:t>
            </a:r>
            <a:r>
              <a:rPr lang="zh-CN" altLang="en-US" sz="2600" dirty="0">
                <a:latin typeface="Centaur" panose="02030504050205020304" pitchFamily="18" charset="0"/>
              </a:rPr>
              <a:t>射线的发现相距近</a:t>
            </a:r>
            <a:r>
              <a:rPr lang="en-US" altLang="zh-CN" sz="2600" dirty="0">
                <a:latin typeface="Times New Roman" panose="02020603050405020304" pitchFamily="18" charset="0"/>
                <a:cs typeface="Times New Roman" panose="02020603050405020304" pitchFamily="18" charset="0"/>
              </a:rPr>
              <a:t>100</a:t>
            </a:r>
            <a:r>
              <a:rPr lang="zh-CN" altLang="en-US" sz="2600" dirty="0">
                <a:latin typeface="Centaur" panose="02030504050205020304" pitchFamily="18" charset="0"/>
              </a:rPr>
              <a:t>年。</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1999"/>
          <a:stretch/>
        </p:blipFill>
        <p:spPr>
          <a:xfrm>
            <a:off x="1403648" y="4669104"/>
            <a:ext cx="3600000" cy="2112437"/>
          </a:xfrm>
          <a:prstGeom prst="rect">
            <a:avLst/>
          </a:prstGeom>
        </p:spPr>
      </p:pic>
      <p:pic>
        <p:nvPicPr>
          <p:cNvPr id="5" name="图片 4">
            <a:extLst>
              <a:ext uri="{FF2B5EF4-FFF2-40B4-BE49-F238E27FC236}">
                <a16:creationId xmlns:a16="http://schemas.microsoft.com/office/drawing/2014/main" id="{AD2174AC-BC75-EA52-6015-9AE77F4874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E3C3C121-F547-01F8-62BD-357A4FB2D976}"/>
              </a:ext>
            </a:extLst>
          </p:cNvPr>
          <p:cNvSpPr txBox="1"/>
          <p:nvPr/>
        </p:nvSpPr>
        <p:spPr>
          <a:xfrm>
            <a:off x="3272398" y="835986"/>
            <a:ext cx="4586055" cy="4614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Short History of DIP (Late 1960s-70s)</a:t>
            </a:r>
          </a:p>
        </p:txBody>
      </p:sp>
      <p:sp>
        <p:nvSpPr>
          <p:cNvPr id="7" name="标题 5">
            <a:extLst>
              <a:ext uri="{FF2B5EF4-FFF2-40B4-BE49-F238E27FC236}">
                <a16:creationId xmlns:a16="http://schemas.microsoft.com/office/drawing/2014/main" id="{3030E4AA-CB7D-9C02-666E-0BE33F841042}"/>
              </a:ext>
            </a:extLst>
          </p:cNvPr>
          <p:cNvSpPr txBox="1">
            <a:spLocks/>
          </p:cNvSpPr>
          <p:nvPr/>
        </p:nvSpPr>
        <p:spPr>
          <a:xfrm>
            <a:off x="379291" y="314504"/>
            <a:ext cx="5992933" cy="7956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发展简史（</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19</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世纪</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60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年代晚期</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-70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a:t>
            </a:r>
            <a:endParaRPr kumimoji="0" lang="zh-CN" altLang="en-US" sz="24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9" name="直线连接符 4">
            <a:extLst>
              <a:ext uri="{FF2B5EF4-FFF2-40B4-BE49-F238E27FC236}">
                <a16:creationId xmlns:a16="http://schemas.microsoft.com/office/drawing/2014/main" id="{4379235A-553C-7575-23BB-7D23D2642163}"/>
              </a:ext>
            </a:extLst>
          </p:cNvPr>
          <p:cNvCxnSpPr>
            <a:cxnSpLocks/>
          </p:cNvCxnSpPr>
          <p:nvPr/>
        </p:nvCxnSpPr>
        <p:spPr>
          <a:xfrm>
            <a:off x="5915025" y="597634"/>
            <a:ext cx="1328738" cy="0"/>
          </a:xfrm>
          <a:prstGeom prst="line">
            <a:avLst/>
          </a:prstGeom>
          <a:noFill/>
          <a:ln w="6350" cap="flat" cmpd="sng" algn="ctr">
            <a:solidFill>
              <a:sysClr val="windowText" lastClr="000000"/>
            </a:solidFill>
            <a:prstDash val="solid"/>
            <a:miter lim="800000"/>
          </a:ln>
          <a:effectLst/>
        </p:spPr>
      </p:cxnSp>
      <p:sp>
        <p:nvSpPr>
          <p:cNvPr id="10" name="矩形 9">
            <a:extLst>
              <a:ext uri="{FF2B5EF4-FFF2-40B4-BE49-F238E27FC236}">
                <a16:creationId xmlns:a16="http://schemas.microsoft.com/office/drawing/2014/main" id="{6D90BDF5-1237-0C03-1783-E3135FC69839}"/>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3528" y="1359150"/>
            <a:ext cx="8568952" cy="5310210"/>
          </a:xfrm>
        </p:spPr>
        <p:txBody>
          <a:bodyPr/>
          <a:lstStyle/>
          <a:p>
            <a:r>
              <a:rPr lang="zh-CN" altLang="en-US" sz="2600" dirty="0">
                <a:latin typeface="+mn-ea"/>
              </a:rPr>
              <a:t>理论和方法进一步完善，形成了完整的学科体系，并广泛应用于各个领域</a:t>
            </a:r>
            <a:r>
              <a:rPr lang="en-US" altLang="zh-CN" sz="2600" dirty="0">
                <a:latin typeface="+mn-ea"/>
              </a:rPr>
              <a:t> </a:t>
            </a:r>
            <a:endParaRPr lang="en-US" altLang="zh-CN" dirty="0">
              <a:latin typeface="+mn-ea"/>
            </a:endParaRPr>
          </a:p>
          <a:p>
            <a:r>
              <a:rPr lang="zh-CN" altLang="en-US" sz="2600" dirty="0">
                <a:latin typeface="+mn-ea"/>
              </a:rPr>
              <a:t>逐渐向更高、更深层次发展，开始探索计算机系统模拟人类视觉系统解译图像，称为</a:t>
            </a:r>
            <a:r>
              <a:rPr lang="zh-CN" altLang="en-US" sz="2600" dirty="0">
                <a:solidFill>
                  <a:srgbClr val="0070C0"/>
                </a:solidFill>
                <a:latin typeface="+mn-ea"/>
              </a:rPr>
              <a:t>图像理解</a:t>
            </a:r>
            <a:r>
              <a:rPr lang="zh-CN" altLang="en-US" sz="2600" dirty="0">
                <a:latin typeface="+mn-ea"/>
              </a:rPr>
              <a:t>、</a:t>
            </a:r>
            <a:r>
              <a:rPr lang="zh-CN" altLang="en-US" sz="2600" dirty="0">
                <a:solidFill>
                  <a:srgbClr val="0070C0"/>
                </a:solidFill>
                <a:latin typeface="+mn-ea"/>
              </a:rPr>
              <a:t>计算机视觉</a:t>
            </a:r>
            <a:r>
              <a:rPr lang="zh-CN" altLang="en-US" sz="2600" dirty="0">
                <a:latin typeface="+mn-ea"/>
              </a:rPr>
              <a:t> </a:t>
            </a:r>
          </a:p>
        </p:txBody>
      </p:sp>
      <p:pic>
        <p:nvPicPr>
          <p:cNvPr id="10" name="图片 9">
            <a:extLst>
              <a:ext uri="{FF2B5EF4-FFF2-40B4-BE49-F238E27FC236}">
                <a16:creationId xmlns:a16="http://schemas.microsoft.com/office/drawing/2014/main" id="{C489D59E-6D71-7672-2B38-7A62359B55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1" name="标题 1">
            <a:extLst>
              <a:ext uri="{FF2B5EF4-FFF2-40B4-BE49-F238E27FC236}">
                <a16:creationId xmlns:a16="http://schemas.microsoft.com/office/drawing/2014/main" id="{209144D3-70E9-6599-C4B0-1C7747F4D70C}"/>
              </a:ext>
            </a:extLst>
          </p:cNvPr>
          <p:cNvSpPr txBox="1"/>
          <p:nvPr/>
        </p:nvSpPr>
        <p:spPr>
          <a:xfrm>
            <a:off x="3150674" y="961855"/>
            <a:ext cx="5100077" cy="35523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Short History of DIP (Late 1970s-)</a:t>
            </a:r>
          </a:p>
        </p:txBody>
      </p:sp>
      <p:sp>
        <p:nvSpPr>
          <p:cNvPr id="12" name="标题 5">
            <a:extLst>
              <a:ext uri="{FF2B5EF4-FFF2-40B4-BE49-F238E27FC236}">
                <a16:creationId xmlns:a16="http://schemas.microsoft.com/office/drawing/2014/main" id="{81E0E5C1-3CB4-0C0C-63D6-BA305738D82F}"/>
              </a:ext>
            </a:extLst>
          </p:cNvPr>
          <p:cNvSpPr txBox="1">
            <a:spLocks/>
          </p:cNvSpPr>
          <p:nvPr/>
        </p:nvSpPr>
        <p:spPr>
          <a:xfrm>
            <a:off x="379291" y="314504"/>
            <a:ext cx="5992933" cy="7956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发展简史（</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19</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世纪</a:t>
            </a:r>
            <a:r>
              <a:rPr lang="en-US" altLang="zh-CN"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70</a:t>
            </a:r>
            <a:r>
              <a:rPr lang="zh-CN" altLang="en-US" sz="24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年代晚期至今）</a:t>
            </a:r>
            <a:endParaRPr kumimoji="0" lang="zh-CN" altLang="en-US" sz="24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13" name="直线连接符 4">
            <a:extLst>
              <a:ext uri="{FF2B5EF4-FFF2-40B4-BE49-F238E27FC236}">
                <a16:creationId xmlns:a16="http://schemas.microsoft.com/office/drawing/2014/main" id="{9AADF501-FCC5-B9FD-41A2-BFB1FB8F9C6A}"/>
              </a:ext>
            </a:extLst>
          </p:cNvPr>
          <p:cNvCxnSpPr>
            <a:cxnSpLocks/>
          </p:cNvCxnSpPr>
          <p:nvPr/>
        </p:nvCxnSpPr>
        <p:spPr>
          <a:xfrm>
            <a:off x="5700713" y="597634"/>
            <a:ext cx="1543050" cy="0"/>
          </a:xfrm>
          <a:prstGeom prst="line">
            <a:avLst/>
          </a:prstGeom>
          <a:noFill/>
          <a:ln w="6350" cap="flat" cmpd="sng" algn="ctr">
            <a:solidFill>
              <a:sysClr val="windowText" lastClr="000000"/>
            </a:solidFill>
            <a:prstDash val="solid"/>
            <a:miter lim="800000"/>
          </a:ln>
          <a:effectLst/>
        </p:spPr>
      </p:cxnSp>
      <p:sp>
        <p:nvSpPr>
          <p:cNvPr id="14" name="矩形 13">
            <a:extLst>
              <a:ext uri="{FF2B5EF4-FFF2-40B4-BE49-F238E27FC236}">
                <a16:creationId xmlns:a16="http://schemas.microsoft.com/office/drawing/2014/main" id="{BCA060BB-5944-E07D-B701-984363ADFC2A}"/>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CN" altLang="en-US" dirty="0">
                <a:latin typeface="黑体" pitchFamily="2" charset="-122"/>
                <a:ea typeface="黑体" pitchFamily="2" charset="-122"/>
              </a:rPr>
              <a:t>数字图像处理任务的基本流程</a:t>
            </a:r>
            <a:endParaRPr lang="zh-CN" altLang="en-US" dirty="0"/>
          </a:p>
        </p:txBody>
      </p:sp>
    </p:spTree>
    <p:extLst>
      <p:ext uri="{BB962C8B-B14F-4D97-AF65-F5344CB8AC3E}">
        <p14:creationId xmlns:p14="http://schemas.microsoft.com/office/powerpoint/2010/main" val="22187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40" name="Rectangle 19"/>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5541" name="Rectangle 20"/>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5542" name="Rectangle 21"/>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5543" name="Rectangle 22"/>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5545" name="Rectangle 24"/>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5547" name="Text Box 26"/>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65548" name="AutoShape 27"/>
          <p:cNvCxnSpPr>
            <a:cxnSpLocks noChangeShapeType="1"/>
            <a:stCxn id="65547" idx="0"/>
            <a:endCxn id="65540"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65549" name="AutoShape 28"/>
          <p:cNvCxnSpPr>
            <a:cxnSpLocks noChangeShapeType="1"/>
            <a:stCxn id="65540" idx="0"/>
            <a:endCxn id="65545"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65550"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cxnSp>
        <p:nvCxnSpPr>
          <p:cNvPr id="65551" name="AutoShape 30"/>
          <p:cNvCxnSpPr>
            <a:cxnSpLocks noChangeShapeType="1"/>
            <a:stCxn id="65543"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65552" name="AutoShape 31"/>
          <p:cNvCxnSpPr>
            <a:cxnSpLocks noChangeShapeType="1"/>
            <a:stCxn id="65542" idx="3"/>
            <a:endCxn id="65543"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65554" name="AutoShape 33"/>
          <p:cNvCxnSpPr>
            <a:cxnSpLocks noChangeShapeType="1"/>
            <a:stCxn id="65545" idx="0"/>
            <a:endCxn id="65541"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23"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endParaRPr kumimoji="0" lang="en-US" altLang="zh-CN" sz="1700" b="0" i="0" u="none" strike="noStrike" kern="1200" cap="none" spc="0" normalizeH="0" baseline="0" noProof="0" dirty="0">
              <a:ln>
                <a:noFill/>
              </a:ln>
              <a:solidFill>
                <a:srgbClr val="000000"/>
              </a:solidFill>
              <a:effectLst/>
              <a:uLnTx/>
              <a:uFillTx/>
              <a:latin typeface="Arial"/>
              <a:cs typeface="+mn-cs"/>
            </a:endParaRPr>
          </a:p>
        </p:txBody>
      </p:sp>
      <p:sp>
        <p:nvSpPr>
          <p:cNvPr id="24"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0"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1"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2"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9" name="图片 8">
            <a:extLst>
              <a:ext uri="{FF2B5EF4-FFF2-40B4-BE49-F238E27FC236}">
                <a16:creationId xmlns:a16="http://schemas.microsoft.com/office/drawing/2014/main" id="{2BD9AAA4-B324-6D40-9642-D4773AD1E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0" name="标题 1">
            <a:extLst>
              <a:ext uri="{FF2B5EF4-FFF2-40B4-BE49-F238E27FC236}">
                <a16:creationId xmlns:a16="http://schemas.microsoft.com/office/drawing/2014/main" id="{69FB965F-126D-C1A3-42C5-A7AFB2F30C3F}"/>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11" name="标题 5">
            <a:extLst>
              <a:ext uri="{FF2B5EF4-FFF2-40B4-BE49-F238E27FC236}">
                <a16:creationId xmlns:a16="http://schemas.microsoft.com/office/drawing/2014/main" id="{3F8463A4-7392-5AF7-FBD2-17D045265647}"/>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12" name="直线连接符 4">
            <a:extLst>
              <a:ext uri="{FF2B5EF4-FFF2-40B4-BE49-F238E27FC236}">
                <a16:creationId xmlns:a16="http://schemas.microsoft.com/office/drawing/2014/main" id="{7AAC816A-80BC-BB92-CF52-538F381A590E}"/>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13" name="矩形 12">
            <a:extLst>
              <a:ext uri="{FF2B5EF4-FFF2-40B4-BE49-F238E27FC236}">
                <a16:creationId xmlns:a16="http://schemas.microsoft.com/office/drawing/2014/main" id="{6AFEB7A1-A5F1-A8A6-D017-EA92FA7ED446}"/>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8" name="Rectangle 4"/>
          <p:cNvSpPr>
            <a:spLocks noChangeArrowheads="1"/>
          </p:cNvSpPr>
          <p:nvPr/>
        </p:nvSpPr>
        <p:spPr bwMode="auto">
          <a:xfrm>
            <a:off x="550863" y="3893592"/>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89"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7590"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91"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93"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7595"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67596" name="AutoShape 12"/>
          <p:cNvCxnSpPr>
            <a:cxnSpLocks noChangeShapeType="1"/>
            <a:stCxn id="67595" idx="0"/>
            <a:endCxn id="67588" idx="2"/>
          </p:cNvCxnSpPr>
          <p:nvPr/>
        </p:nvCxnSpPr>
        <p:spPr bwMode="auto">
          <a:xfrm rot="-5400000">
            <a:off x="1145382" y="4996111"/>
            <a:ext cx="506412" cy="0"/>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1261269" y="3737224"/>
            <a:ext cx="27463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67604"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605"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21"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2"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3"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4"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pic>
        <p:nvPicPr>
          <p:cNvPr id="25" name="Picture 24" descr="成像示意图"/>
          <p:cNvPicPr/>
          <p:nvPr/>
        </p:nvPicPr>
        <p:blipFill>
          <a:blip r:embed="rId3">
            <a:extLst>
              <a:ext uri="{28A0092B-C50C-407E-A947-70E740481C1C}">
                <a14:useLocalDpi xmlns:a14="http://schemas.microsoft.com/office/drawing/2010/main" val="0"/>
              </a:ext>
            </a:extLst>
          </a:blip>
          <a:srcRect/>
          <a:stretch>
            <a:fillRect/>
          </a:stretch>
        </p:blipFill>
        <p:spPr bwMode="auto">
          <a:xfrm>
            <a:off x="2290128" y="2599829"/>
            <a:ext cx="4320000" cy="2362200"/>
          </a:xfrm>
          <a:prstGeom prst="rect">
            <a:avLst/>
          </a:prstGeom>
          <a:noFill/>
          <a:ln>
            <a:noFill/>
          </a:ln>
        </p:spPr>
      </p:pic>
      <p:sp>
        <p:nvSpPr>
          <p:cNvPr id="2" name="Rectangle 1"/>
          <p:cNvSpPr/>
          <p:nvPr/>
        </p:nvSpPr>
        <p:spPr>
          <a:xfrm>
            <a:off x="4067944" y="5127882"/>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图像获取</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pic>
        <p:nvPicPr>
          <p:cNvPr id="4" name="图片 3">
            <a:extLst>
              <a:ext uri="{FF2B5EF4-FFF2-40B4-BE49-F238E27FC236}">
                <a16:creationId xmlns:a16="http://schemas.microsoft.com/office/drawing/2014/main" id="{ADA3983B-5BFE-AE17-39E6-F529DF54A1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5" name="标题 1">
            <a:extLst>
              <a:ext uri="{FF2B5EF4-FFF2-40B4-BE49-F238E27FC236}">
                <a16:creationId xmlns:a16="http://schemas.microsoft.com/office/drawing/2014/main" id="{5FF33B5B-FA12-5A98-1A36-617F500D9C0C}"/>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6" name="标题 5">
            <a:extLst>
              <a:ext uri="{FF2B5EF4-FFF2-40B4-BE49-F238E27FC236}">
                <a16:creationId xmlns:a16="http://schemas.microsoft.com/office/drawing/2014/main" id="{288C18E6-4647-3DD2-A039-A3AF53BB5382}"/>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7" name="直线连接符 4">
            <a:extLst>
              <a:ext uri="{FF2B5EF4-FFF2-40B4-BE49-F238E27FC236}">
                <a16:creationId xmlns:a16="http://schemas.microsoft.com/office/drawing/2014/main" id="{AD0FCD2E-D2C1-939E-1E58-E0EC8E042340}"/>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8" name="矩形 7">
            <a:extLst>
              <a:ext uri="{FF2B5EF4-FFF2-40B4-BE49-F238E27FC236}">
                <a16:creationId xmlns:a16="http://schemas.microsoft.com/office/drawing/2014/main" id="{9C2F6DCF-413B-B8E5-65E1-D0DFCE317A9F}"/>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AutoShape 28"/>
          <p:cNvSpPr>
            <a:spLocks noChangeArrowheads="1"/>
          </p:cNvSpPr>
          <p:nvPr/>
        </p:nvSpPr>
        <p:spPr bwMode="auto">
          <a:xfrm>
            <a:off x="4371975" y="3580947"/>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9637"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9638"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9639"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9640"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9642" name="Rectangle 9"/>
          <p:cNvSpPr>
            <a:spLocks noChangeArrowheads="1"/>
          </p:cNvSpPr>
          <p:nvPr/>
        </p:nvSpPr>
        <p:spPr bwMode="auto">
          <a:xfrm>
            <a:off x="550863" y="2769642"/>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9644"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69645" name="AutoShape 12"/>
          <p:cNvCxnSpPr>
            <a:cxnSpLocks noChangeShapeType="1"/>
            <a:stCxn id="69644" idx="0"/>
            <a:endCxn id="69637"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69646" name="AutoShape 13"/>
          <p:cNvCxnSpPr>
            <a:cxnSpLocks noChangeShapeType="1"/>
            <a:stCxn id="69637" idx="0"/>
            <a:endCxn id="69642" idx="2"/>
          </p:cNvCxnSpPr>
          <p:nvPr/>
        </p:nvCxnSpPr>
        <p:spPr bwMode="auto">
          <a:xfrm rot="-5400000">
            <a:off x="1261269" y="3756274"/>
            <a:ext cx="274637" cy="0"/>
          </a:xfrm>
          <a:prstGeom prst="straightConnector1">
            <a:avLst/>
          </a:prstGeom>
          <a:noFill/>
          <a:ln w="12700">
            <a:solidFill>
              <a:schemeClr val="tx1"/>
            </a:solidFill>
            <a:round/>
            <a:headEnd/>
            <a:tailEnd type="triangle" w="med" len="med"/>
          </a:ln>
        </p:spPr>
      </p:cxnSp>
      <p:cxnSp>
        <p:nvCxnSpPr>
          <p:cNvPr id="69648" name="AutoShape 15"/>
          <p:cNvCxnSpPr>
            <a:cxnSpLocks noChangeShapeType="1"/>
            <a:stCxn id="69640"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69649" name="AutoShape 16"/>
          <p:cNvCxnSpPr>
            <a:cxnSpLocks noChangeShapeType="1"/>
            <a:stCxn id="69639" idx="3"/>
            <a:endCxn id="69640"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69651" name="AutoShape 18"/>
          <p:cNvCxnSpPr>
            <a:cxnSpLocks noChangeShapeType="1"/>
            <a:stCxn id="69642" idx="0"/>
            <a:endCxn id="69638" idx="1"/>
          </p:cNvCxnSpPr>
          <p:nvPr/>
        </p:nvCxnSpPr>
        <p:spPr bwMode="auto">
          <a:xfrm rot="-5400000">
            <a:off x="1576388" y="1794917"/>
            <a:ext cx="777875" cy="1133475"/>
          </a:xfrm>
          <a:prstGeom prst="bentConnector2">
            <a:avLst/>
          </a:prstGeom>
          <a:noFill/>
          <a:ln w="12700">
            <a:solidFill>
              <a:schemeClr val="tx1"/>
            </a:solidFill>
            <a:miter lim="800000"/>
            <a:headEnd/>
            <a:tailEnd type="triangle" w="med" len="med"/>
          </a:ln>
        </p:spPr>
      </p:cxnSp>
      <p:cxnSp>
        <p:nvCxnSpPr>
          <p:cNvPr id="23"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4"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5"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3972797" y="4968856"/>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图像增强</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sp>
        <p:nvSpPr>
          <p:cNvPr id="26"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7"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8"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29"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1563" y="2798115"/>
            <a:ext cx="1980000" cy="1980000"/>
          </a:xfr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745" y="2798115"/>
            <a:ext cx="1980000" cy="1980000"/>
          </a:xfrm>
          <a:prstGeom prst="rect">
            <a:avLst/>
          </a:prstGeom>
        </p:spPr>
      </p:pic>
      <p:sp>
        <p:nvSpPr>
          <p:cNvPr id="31" name="Rectangle 30"/>
          <p:cNvSpPr/>
          <p:nvPr/>
        </p:nvSpPr>
        <p:spPr>
          <a:xfrm>
            <a:off x="4211960" y="3212452"/>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mn-lt"/>
                <a:ea typeface="+mn-ea"/>
                <a:cs typeface="+mn-cs"/>
              </a:rPr>
              <a:t>平滑</a:t>
            </a:r>
          </a:p>
        </p:txBody>
      </p:sp>
      <p:pic>
        <p:nvPicPr>
          <p:cNvPr id="5" name="图片 4">
            <a:extLst>
              <a:ext uri="{FF2B5EF4-FFF2-40B4-BE49-F238E27FC236}">
                <a16:creationId xmlns:a16="http://schemas.microsoft.com/office/drawing/2014/main" id="{A0ECFD30-C4FF-29C5-72A3-314ADFE718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C5F801CA-6001-FF5A-5FCB-57AC31CDDDAF}"/>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7" name="标题 5">
            <a:extLst>
              <a:ext uri="{FF2B5EF4-FFF2-40B4-BE49-F238E27FC236}">
                <a16:creationId xmlns:a16="http://schemas.microsoft.com/office/drawing/2014/main" id="{E1F3F42F-53F8-DA4A-E39A-B9A8DA0B961A}"/>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8" name="直线连接符 4">
            <a:extLst>
              <a:ext uri="{FF2B5EF4-FFF2-40B4-BE49-F238E27FC236}">
                <a16:creationId xmlns:a16="http://schemas.microsoft.com/office/drawing/2014/main" id="{8C1B58D8-85AA-C2BD-EE3F-5ED2C8E5DD58}"/>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5DC8F9C3-BF58-B38A-F495-80B1606285CD}"/>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4"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1685" name="Rectangle 5"/>
          <p:cNvSpPr>
            <a:spLocks noChangeArrowheads="1"/>
          </p:cNvSpPr>
          <p:nvPr/>
        </p:nvSpPr>
        <p:spPr bwMode="auto">
          <a:xfrm>
            <a:off x="2532063" y="1556792"/>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1686"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1687"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1689"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1691"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71692" name="AutoShape 12"/>
          <p:cNvCxnSpPr>
            <a:cxnSpLocks noChangeShapeType="1"/>
            <a:stCxn id="71691" idx="0"/>
            <a:endCxn id="71684"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71693" name="AutoShape 13"/>
          <p:cNvCxnSpPr>
            <a:cxnSpLocks noChangeShapeType="1"/>
            <a:stCxn id="71684" idx="0"/>
            <a:endCxn id="71689"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71695" name="AutoShape 15"/>
          <p:cNvCxnSpPr>
            <a:cxnSpLocks noChangeShapeType="1"/>
            <a:stCxn id="71687"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71696" name="AutoShape 16"/>
          <p:cNvCxnSpPr>
            <a:cxnSpLocks noChangeShapeType="1"/>
            <a:stCxn id="71686" idx="3"/>
            <a:endCxn id="71687"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71697" name="AutoShape 17"/>
          <p:cNvCxnSpPr>
            <a:cxnSpLocks noChangeShapeType="1"/>
            <a:stCxn id="71685" idx="3"/>
            <a:endCxn id="71686" idx="1"/>
          </p:cNvCxnSpPr>
          <p:nvPr/>
        </p:nvCxnSpPr>
        <p:spPr bwMode="auto">
          <a:xfrm>
            <a:off x="4246563" y="1972717"/>
            <a:ext cx="663575" cy="0"/>
          </a:xfrm>
          <a:prstGeom prst="straightConnector1">
            <a:avLst/>
          </a:prstGeom>
          <a:noFill/>
          <a:ln w="12700">
            <a:solidFill>
              <a:schemeClr val="tx1"/>
            </a:solidFill>
            <a:round/>
            <a:headEnd/>
            <a:tailEnd type="triangle" w="med" len="med"/>
          </a:ln>
        </p:spPr>
      </p:cxnSp>
      <p:cxnSp>
        <p:nvCxnSpPr>
          <p:cNvPr id="71698" name="AutoShape 18"/>
          <p:cNvCxnSpPr>
            <a:cxnSpLocks noChangeShapeType="1"/>
            <a:stCxn id="71689" idx="0"/>
            <a:endCxn id="71685" idx="1"/>
          </p:cNvCxnSpPr>
          <p:nvPr/>
        </p:nvCxnSpPr>
        <p:spPr bwMode="auto">
          <a:xfrm rot="-5400000">
            <a:off x="1557338" y="1813967"/>
            <a:ext cx="796925" cy="1114425"/>
          </a:xfrm>
          <a:prstGeom prst="bentConnector2">
            <a:avLst/>
          </a:prstGeom>
          <a:noFill/>
          <a:ln w="12700">
            <a:solidFill>
              <a:schemeClr val="tx1"/>
            </a:solidFill>
            <a:miter lim="800000"/>
            <a:headEnd/>
            <a:tailEnd type="triangle" w="med" len="med"/>
          </a:ln>
        </p:spPr>
      </p:cxnSp>
      <p:cxnSp>
        <p:nvCxnSpPr>
          <p:cNvPr id="22"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3"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4"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2859127" y="4801920"/>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图像复原</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563" y="2487409"/>
            <a:ext cx="2520000" cy="1658849"/>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030" y="3767705"/>
            <a:ext cx="2520000" cy="1658848"/>
          </a:xfrm>
          <a:prstGeom prst="rect">
            <a:avLst/>
          </a:prstGeom>
        </p:spPr>
      </p:pic>
      <p:sp>
        <p:nvSpPr>
          <p:cNvPr id="27"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8"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9"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30" name="Bent-Up Arrow 29"/>
          <p:cNvSpPr/>
          <p:nvPr/>
        </p:nvSpPr>
        <p:spPr bwMode="auto">
          <a:xfrm flipV="1">
            <a:off x="4921535" y="3077771"/>
            <a:ext cx="651329" cy="614693"/>
          </a:xfrm>
          <a:prstGeom prst="bent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图片 3">
            <a:extLst>
              <a:ext uri="{FF2B5EF4-FFF2-40B4-BE49-F238E27FC236}">
                <a16:creationId xmlns:a16="http://schemas.microsoft.com/office/drawing/2014/main" id="{4C72F28B-C9C9-BCFA-56FB-FE1146F990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5" name="标题 1">
            <a:extLst>
              <a:ext uri="{FF2B5EF4-FFF2-40B4-BE49-F238E27FC236}">
                <a16:creationId xmlns:a16="http://schemas.microsoft.com/office/drawing/2014/main" id="{227BD9EF-D580-CD39-4A59-BCFBC455BDC7}"/>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6" name="标题 5">
            <a:extLst>
              <a:ext uri="{FF2B5EF4-FFF2-40B4-BE49-F238E27FC236}">
                <a16:creationId xmlns:a16="http://schemas.microsoft.com/office/drawing/2014/main" id="{0A8DDAD5-9210-A297-7CF6-B787C3D1CABE}"/>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7" name="直线连接符 4">
            <a:extLst>
              <a:ext uri="{FF2B5EF4-FFF2-40B4-BE49-F238E27FC236}">
                <a16:creationId xmlns:a16="http://schemas.microsoft.com/office/drawing/2014/main" id="{2A50F65D-5285-4474-139B-1F9AB5818B8B}"/>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8" name="矩形 7">
            <a:extLst>
              <a:ext uri="{FF2B5EF4-FFF2-40B4-BE49-F238E27FC236}">
                <a16:creationId xmlns:a16="http://schemas.microsoft.com/office/drawing/2014/main" id="{74EEE96B-3EED-B682-B2AD-6CDA1959D65F}"/>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2134148" y="4346342"/>
            <a:ext cx="2700000" cy="1196218"/>
          </a:xfrm>
          <a:prstGeom prst="rect">
            <a:avLst/>
          </a:prstGeom>
        </p:spPr>
      </p:pic>
      <p:sp>
        <p:nvSpPr>
          <p:cNvPr id="75780"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5781"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5782" name="Rectangle 6"/>
          <p:cNvSpPr>
            <a:spLocks noChangeArrowheads="1"/>
          </p:cNvSpPr>
          <p:nvPr/>
        </p:nvSpPr>
        <p:spPr bwMode="auto">
          <a:xfrm>
            <a:off x="4910138" y="1556792"/>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5783" name="Rectangle 7"/>
          <p:cNvSpPr>
            <a:spLocks noChangeArrowheads="1"/>
          </p:cNvSpPr>
          <p:nvPr/>
        </p:nvSpPr>
        <p:spPr bwMode="auto">
          <a:xfrm>
            <a:off x="6877050" y="2769642"/>
            <a:ext cx="1695450" cy="830263"/>
          </a:xfrm>
          <a:prstGeom prst="rect">
            <a:avLst/>
          </a:prstGeom>
          <a:no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5785"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5787"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75788" name="AutoShape 12"/>
          <p:cNvCxnSpPr>
            <a:cxnSpLocks noChangeShapeType="1"/>
            <a:stCxn id="75787" idx="0"/>
            <a:endCxn id="75780"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75789" name="AutoShape 13"/>
          <p:cNvCxnSpPr>
            <a:cxnSpLocks noChangeShapeType="1"/>
            <a:stCxn id="75780" idx="0"/>
            <a:endCxn id="75785"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75791" name="AutoShape 15"/>
          <p:cNvCxnSpPr>
            <a:cxnSpLocks noChangeShapeType="1"/>
            <a:stCxn id="75783" idx="2"/>
          </p:cNvCxnSpPr>
          <p:nvPr/>
        </p:nvCxnSpPr>
        <p:spPr bwMode="auto">
          <a:xfrm rot="5400000">
            <a:off x="7587456" y="3756274"/>
            <a:ext cx="274637" cy="0"/>
          </a:xfrm>
          <a:prstGeom prst="straightConnector1">
            <a:avLst/>
          </a:prstGeom>
          <a:noFill/>
          <a:ln w="12700">
            <a:solidFill>
              <a:schemeClr val="tx1"/>
            </a:solidFill>
            <a:round/>
            <a:headEnd/>
            <a:tailEnd type="triangle" w="med" len="med"/>
          </a:ln>
        </p:spPr>
      </p:cxnSp>
      <p:cxnSp>
        <p:nvCxnSpPr>
          <p:cNvPr id="75792" name="AutoShape 16"/>
          <p:cNvCxnSpPr>
            <a:cxnSpLocks noChangeShapeType="1"/>
            <a:stCxn id="75782" idx="3"/>
            <a:endCxn id="75783" idx="0"/>
          </p:cNvCxnSpPr>
          <p:nvPr/>
        </p:nvCxnSpPr>
        <p:spPr bwMode="auto">
          <a:xfrm>
            <a:off x="6605588" y="1972717"/>
            <a:ext cx="1119187" cy="777875"/>
          </a:xfrm>
          <a:prstGeom prst="bentConnector2">
            <a:avLst/>
          </a:prstGeom>
          <a:noFill/>
          <a:ln w="12700">
            <a:solidFill>
              <a:schemeClr val="tx1"/>
            </a:solidFill>
            <a:miter lim="800000"/>
            <a:headEnd/>
            <a:tailEnd type="triangle" w="med" len="med"/>
          </a:ln>
        </p:spPr>
      </p:cxnSp>
      <p:cxnSp>
        <p:nvCxnSpPr>
          <p:cNvPr id="75793" name="AutoShape 17"/>
          <p:cNvCxnSpPr>
            <a:cxnSpLocks noChangeShapeType="1"/>
            <a:stCxn id="75781" idx="3"/>
            <a:endCxn id="75782"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75794" name="AutoShape 18"/>
          <p:cNvCxnSpPr>
            <a:cxnSpLocks noChangeShapeType="1"/>
            <a:stCxn id="75785" idx="0"/>
            <a:endCxn id="75781"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cxnSp>
        <p:nvCxnSpPr>
          <p:cNvPr id="22"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3"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4"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5152569" y="2984718"/>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图像分割</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sp>
        <p:nvSpPr>
          <p:cNvPr id="25"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6"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7"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913" y="2556072"/>
            <a:ext cx="2160000" cy="17370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6263" y="3857137"/>
            <a:ext cx="1980000" cy="159227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B2157D8E-B31F-919A-AD0C-E7E6729C8C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5" name="标题 1">
            <a:extLst>
              <a:ext uri="{FF2B5EF4-FFF2-40B4-BE49-F238E27FC236}">
                <a16:creationId xmlns:a16="http://schemas.microsoft.com/office/drawing/2014/main" id="{0A17A5CC-92BE-23EC-56CD-4BB599604CC2}"/>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6" name="标题 5">
            <a:extLst>
              <a:ext uri="{FF2B5EF4-FFF2-40B4-BE49-F238E27FC236}">
                <a16:creationId xmlns:a16="http://schemas.microsoft.com/office/drawing/2014/main" id="{A5D868B6-A8A6-4613-1F9A-EECA6D1DA482}"/>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7" name="直线连接符 4">
            <a:extLst>
              <a:ext uri="{FF2B5EF4-FFF2-40B4-BE49-F238E27FC236}">
                <a16:creationId xmlns:a16="http://schemas.microsoft.com/office/drawing/2014/main" id="{027D2DF2-4135-3715-EFFB-38A6471CEF60}"/>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8" name="矩形 7">
            <a:extLst>
              <a:ext uri="{FF2B5EF4-FFF2-40B4-BE49-F238E27FC236}">
                <a16:creationId xmlns:a16="http://schemas.microsoft.com/office/drawing/2014/main" id="{CDC1C73E-BD6E-0209-165C-8F2D36BB025F}"/>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3733"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3734" name="Rectangle 6"/>
          <p:cNvSpPr>
            <a:spLocks noChangeArrowheads="1"/>
          </p:cNvSpPr>
          <p:nvPr/>
        </p:nvSpPr>
        <p:spPr bwMode="auto">
          <a:xfrm>
            <a:off x="4910138" y="1556792"/>
            <a:ext cx="1695450" cy="830263"/>
          </a:xfrm>
          <a:prstGeom prst="rect">
            <a:avLst/>
          </a:prstGeom>
          <a:no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3735" name="Rectangle 7"/>
          <p:cNvSpPr>
            <a:spLocks noChangeArrowheads="1"/>
          </p:cNvSpPr>
          <p:nvPr/>
        </p:nvSpPr>
        <p:spPr bwMode="auto">
          <a:xfrm>
            <a:off x="6877050" y="2769642"/>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3737"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3739"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73740" name="AutoShape 12"/>
          <p:cNvCxnSpPr>
            <a:cxnSpLocks noChangeShapeType="1"/>
            <a:stCxn id="73739" idx="0"/>
            <a:endCxn id="73732"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73741" name="AutoShape 13"/>
          <p:cNvCxnSpPr>
            <a:cxnSpLocks noChangeShapeType="1"/>
            <a:stCxn id="73732" idx="0"/>
            <a:endCxn id="73737"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73743" name="AutoShape 15"/>
          <p:cNvCxnSpPr>
            <a:cxnSpLocks noChangeShapeType="1"/>
            <a:stCxn id="73735"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73744" name="AutoShape 16"/>
          <p:cNvCxnSpPr>
            <a:cxnSpLocks noChangeShapeType="1"/>
            <a:stCxn id="73734" idx="3"/>
            <a:endCxn id="73735" idx="0"/>
          </p:cNvCxnSpPr>
          <p:nvPr/>
        </p:nvCxnSpPr>
        <p:spPr bwMode="auto">
          <a:xfrm>
            <a:off x="6624638" y="1972717"/>
            <a:ext cx="1100137" cy="796925"/>
          </a:xfrm>
          <a:prstGeom prst="bentConnector2">
            <a:avLst/>
          </a:prstGeom>
          <a:noFill/>
          <a:ln w="12700">
            <a:solidFill>
              <a:schemeClr val="tx1"/>
            </a:solidFill>
            <a:miter lim="800000"/>
            <a:headEnd/>
            <a:tailEnd type="triangle" w="med" len="med"/>
          </a:ln>
        </p:spPr>
      </p:cxnSp>
      <p:cxnSp>
        <p:nvCxnSpPr>
          <p:cNvPr id="73745" name="AutoShape 17"/>
          <p:cNvCxnSpPr>
            <a:cxnSpLocks noChangeShapeType="1"/>
            <a:stCxn id="73733" idx="3"/>
            <a:endCxn id="73734" idx="1"/>
          </p:cNvCxnSpPr>
          <p:nvPr/>
        </p:nvCxnSpPr>
        <p:spPr bwMode="auto">
          <a:xfrm>
            <a:off x="4227513" y="1972717"/>
            <a:ext cx="663575" cy="0"/>
          </a:xfrm>
          <a:prstGeom prst="straightConnector1">
            <a:avLst/>
          </a:prstGeom>
          <a:noFill/>
          <a:ln w="12700">
            <a:solidFill>
              <a:schemeClr val="tx1"/>
            </a:solidFill>
            <a:round/>
            <a:headEnd/>
            <a:tailEnd type="triangle" w="med" len="med"/>
          </a:ln>
        </p:spPr>
      </p:cxnSp>
      <p:cxnSp>
        <p:nvCxnSpPr>
          <p:cNvPr id="73746" name="AutoShape 18"/>
          <p:cNvCxnSpPr>
            <a:cxnSpLocks noChangeShapeType="1"/>
            <a:stCxn id="73737" idx="0"/>
            <a:endCxn id="73733"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pic>
        <p:nvPicPr>
          <p:cNvPr id="73749" name="Picture 21"/>
          <p:cNvPicPr>
            <a:picLocks noChangeAspect="1" noChangeArrowheads="1"/>
          </p:cNvPicPr>
          <p:nvPr/>
        </p:nvPicPr>
        <p:blipFill>
          <a:blip r:embed="rId3"/>
          <a:srcRect r="19370"/>
          <a:stretch>
            <a:fillRect/>
          </a:stretch>
        </p:blipFill>
        <p:spPr bwMode="auto">
          <a:xfrm>
            <a:off x="2827338" y="2441030"/>
            <a:ext cx="3460750" cy="3163887"/>
          </a:xfrm>
          <a:prstGeom prst="rect">
            <a:avLst/>
          </a:prstGeom>
          <a:noFill/>
          <a:ln w="9525">
            <a:noFill/>
            <a:miter lim="800000"/>
            <a:headEnd/>
            <a:tailEnd/>
          </a:ln>
        </p:spPr>
      </p:pic>
      <p:cxnSp>
        <p:nvCxnSpPr>
          <p:cNvPr id="21"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2"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3"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1987550" y="4796325"/>
            <a:ext cx="146706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形态学处理</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sp>
        <p:nvSpPr>
          <p:cNvPr id="24"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5"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6"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4" name="图片 3">
            <a:extLst>
              <a:ext uri="{FF2B5EF4-FFF2-40B4-BE49-F238E27FC236}">
                <a16:creationId xmlns:a16="http://schemas.microsoft.com/office/drawing/2014/main" id="{59028C5B-8151-9C44-1192-5037AD9C19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5" name="标题 1">
            <a:extLst>
              <a:ext uri="{FF2B5EF4-FFF2-40B4-BE49-F238E27FC236}">
                <a16:creationId xmlns:a16="http://schemas.microsoft.com/office/drawing/2014/main" id="{48E207FF-D630-D818-6A2F-DEEEA23D4BFB}"/>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6" name="标题 5">
            <a:extLst>
              <a:ext uri="{FF2B5EF4-FFF2-40B4-BE49-F238E27FC236}">
                <a16:creationId xmlns:a16="http://schemas.microsoft.com/office/drawing/2014/main" id="{DCC9B014-1F15-C2D2-30CE-1B7DEE285AE7}"/>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7" name="直线连接符 4">
            <a:extLst>
              <a:ext uri="{FF2B5EF4-FFF2-40B4-BE49-F238E27FC236}">
                <a16:creationId xmlns:a16="http://schemas.microsoft.com/office/drawing/2014/main" id="{4FD69D64-F584-475C-1B5A-EC7CCED0447C}"/>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8" name="矩形 7">
            <a:extLst>
              <a:ext uri="{FF2B5EF4-FFF2-40B4-BE49-F238E27FC236}">
                <a16:creationId xmlns:a16="http://schemas.microsoft.com/office/drawing/2014/main" id="{87AB64FF-44A3-5D70-FF73-71C4FA0B3B53}"/>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072" y="2468503"/>
            <a:ext cx="4320000" cy="3115721"/>
          </a:xfrm>
          <a:prstGeom prst="rect">
            <a:avLst/>
          </a:prstGeom>
        </p:spPr>
      </p:pic>
      <p:sp>
        <p:nvSpPr>
          <p:cNvPr id="79876"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9877"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9878"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9879"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9881"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9883"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79884" name="AutoShape 12"/>
          <p:cNvCxnSpPr>
            <a:cxnSpLocks noChangeShapeType="1"/>
            <a:stCxn id="79883" idx="0"/>
            <a:endCxn id="79876"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79885" name="AutoShape 13"/>
          <p:cNvCxnSpPr>
            <a:cxnSpLocks noChangeShapeType="1"/>
            <a:stCxn id="79876" idx="0"/>
            <a:endCxn id="79881"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79886" name="AutoShape 14"/>
          <p:cNvCxnSpPr>
            <a:cxnSpLocks noChangeShapeType="1"/>
          </p:cNvCxnSpPr>
          <p:nvPr/>
        </p:nvCxnSpPr>
        <p:spPr bwMode="auto">
          <a:xfrm rot="5400000">
            <a:off x="7587456" y="4861174"/>
            <a:ext cx="274637" cy="0"/>
          </a:xfrm>
          <a:prstGeom prst="straightConnector1">
            <a:avLst/>
          </a:prstGeom>
          <a:noFill/>
          <a:ln w="12700">
            <a:solidFill>
              <a:schemeClr val="tx1"/>
            </a:solidFill>
            <a:round/>
            <a:headEnd/>
            <a:tailEnd type="triangle" w="med" len="med"/>
          </a:ln>
        </p:spPr>
      </p:cxnSp>
      <p:cxnSp>
        <p:nvCxnSpPr>
          <p:cNvPr id="79887" name="AutoShape 15"/>
          <p:cNvCxnSpPr>
            <a:cxnSpLocks noChangeShapeType="1"/>
            <a:stCxn id="79879"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79888" name="AutoShape 16"/>
          <p:cNvCxnSpPr>
            <a:cxnSpLocks noChangeShapeType="1"/>
            <a:stCxn id="79878" idx="3"/>
            <a:endCxn id="79879"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79889" name="AutoShape 17"/>
          <p:cNvCxnSpPr>
            <a:cxnSpLocks noChangeShapeType="1"/>
            <a:stCxn id="79877" idx="3"/>
            <a:endCxn id="79878"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79890" name="AutoShape 18"/>
          <p:cNvCxnSpPr>
            <a:cxnSpLocks noChangeShapeType="1"/>
            <a:stCxn id="79881" idx="0"/>
            <a:endCxn id="79877"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21" name="Rectangle 10"/>
          <p:cNvSpPr>
            <a:spLocks noChangeArrowheads="1"/>
          </p:cNvSpPr>
          <p:nvPr/>
        </p:nvSpPr>
        <p:spPr bwMode="auto">
          <a:xfrm>
            <a:off x="6877049" y="5017541"/>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dirty="0">
              <a:ln>
                <a:noFill/>
              </a:ln>
              <a:solidFill>
                <a:srgbClr val="000000"/>
              </a:solidFill>
              <a:effectLst/>
              <a:uLnTx/>
              <a:uFillTx/>
              <a:latin typeface="Arial"/>
              <a:cs typeface="+mn-cs"/>
            </a:endParaRPr>
          </a:p>
        </p:txBody>
      </p:sp>
      <p:sp>
        <p:nvSpPr>
          <p:cNvPr id="22" name="Rectangle 8"/>
          <p:cNvSpPr>
            <a:spLocks noChangeArrowheads="1"/>
          </p:cNvSpPr>
          <p:nvPr/>
        </p:nvSpPr>
        <p:spPr bwMode="auto">
          <a:xfrm>
            <a:off x="6877049" y="3903444"/>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 name="Rectangle 1"/>
          <p:cNvSpPr/>
          <p:nvPr/>
        </p:nvSpPr>
        <p:spPr>
          <a:xfrm>
            <a:off x="5436096" y="5229200"/>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Arial"/>
                <a:cs typeface="+mn-cs"/>
              </a:rPr>
              <a:t>特征提取</a:t>
            </a:r>
          </a:p>
        </p:txBody>
      </p:sp>
      <p:sp>
        <p:nvSpPr>
          <p:cNvPr id="23"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4"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5"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5" name="图片 4">
            <a:extLst>
              <a:ext uri="{FF2B5EF4-FFF2-40B4-BE49-F238E27FC236}">
                <a16:creationId xmlns:a16="http://schemas.microsoft.com/office/drawing/2014/main" id="{1D5A5067-C50D-B739-23BA-0B0D84D38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2A51AA37-AA67-512B-BA73-15CAFC46DD8E}"/>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7" name="标题 5">
            <a:extLst>
              <a:ext uri="{FF2B5EF4-FFF2-40B4-BE49-F238E27FC236}">
                <a16:creationId xmlns:a16="http://schemas.microsoft.com/office/drawing/2014/main" id="{4B82225B-545A-FD75-7222-CF442B60847C}"/>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8" name="直线连接符 4">
            <a:extLst>
              <a:ext uri="{FF2B5EF4-FFF2-40B4-BE49-F238E27FC236}">
                <a16:creationId xmlns:a16="http://schemas.microsoft.com/office/drawing/2014/main" id="{3C6826F4-F949-9E4D-0040-D3A8332E3174}"/>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FBE3FC63-41F3-75C1-85F5-2BDDE0650148}"/>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399415" y="1642110"/>
            <a:ext cx="8669655" cy="5693866"/>
          </a:xfrm>
          <a:prstGeom prst="rect">
            <a:avLst/>
          </a:prstGeom>
        </p:spPr>
        <p:txBody>
          <a:bodyPr wrap="square">
            <a:spAutoFit/>
          </a:bodyPr>
          <a:lstStyle/>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p:txBody>
      </p:sp>
      <p:graphicFrame>
        <p:nvGraphicFramePr>
          <p:cNvPr id="6" name="图表 5"/>
          <p:cNvGraphicFramePr/>
          <p:nvPr>
            <p:extLst>
              <p:ext uri="{D42A27DB-BD31-4B8C-83A1-F6EECF244321}">
                <p14:modId xmlns:p14="http://schemas.microsoft.com/office/powerpoint/2010/main" val="3236464882"/>
              </p:ext>
            </p:extLst>
          </p:nvPr>
        </p:nvGraphicFramePr>
        <p:xfrm>
          <a:off x="384627" y="1701312"/>
          <a:ext cx="8124190" cy="4269105"/>
        </p:xfrm>
        <a:graphic>
          <a:graphicData uri="http://schemas.openxmlformats.org/drawingml/2006/chart">
            <c:chart xmlns:c="http://schemas.openxmlformats.org/drawingml/2006/chart" xmlns:r="http://schemas.openxmlformats.org/officeDocument/2006/relationships" r:id="rId3"/>
          </a:graphicData>
        </a:graphic>
      </p:graphicFrame>
      <p:pic>
        <p:nvPicPr>
          <p:cNvPr id="2" name="图片 1">
            <a:extLst>
              <a:ext uri="{FF2B5EF4-FFF2-40B4-BE49-F238E27FC236}">
                <a16:creationId xmlns:a16="http://schemas.microsoft.com/office/drawing/2014/main" id="{160A50C1-064E-2111-2DC5-4393F6B1C6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4" name="标题 1">
            <a:extLst>
              <a:ext uri="{FF2B5EF4-FFF2-40B4-BE49-F238E27FC236}">
                <a16:creationId xmlns:a16="http://schemas.microsoft.com/office/drawing/2014/main" id="{75356C1D-6515-58FB-BA36-68FE78780362}"/>
              </a:ext>
            </a:extLst>
          </p:cNvPr>
          <p:cNvSpPr txBox="1"/>
          <p:nvPr/>
        </p:nvSpPr>
        <p:spPr>
          <a:xfrm>
            <a:off x="2565158" y="702277"/>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Grading Standards</a:t>
            </a:r>
          </a:p>
        </p:txBody>
      </p:sp>
      <p:sp>
        <p:nvSpPr>
          <p:cNvPr id="5" name="标题 5">
            <a:extLst>
              <a:ext uri="{FF2B5EF4-FFF2-40B4-BE49-F238E27FC236}">
                <a16:creationId xmlns:a16="http://schemas.microsoft.com/office/drawing/2014/main" id="{ED71D23D-1A79-364E-EA6A-59CCE91AAD6A}"/>
              </a:ext>
            </a:extLst>
          </p:cNvPr>
          <p:cNvSpPr>
            <a:spLocks noGrp="1"/>
          </p:cNvSpPr>
          <p:nvPr>
            <p:ph type="title"/>
          </p:nvPr>
        </p:nvSpPr>
        <p:spPr>
          <a:xfrm>
            <a:off x="472504" y="346219"/>
            <a:ext cx="2142490" cy="795655"/>
          </a:xfrm>
        </p:spPr>
        <p:txBody>
          <a:bodyPr>
            <a:normAutofit fontScale="90000"/>
          </a:bodyPr>
          <a:lstStyle/>
          <a:p>
            <a:r>
              <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rPr>
              <a:t>评分标准</a:t>
            </a:r>
          </a:p>
        </p:txBody>
      </p:sp>
      <p:cxnSp>
        <p:nvCxnSpPr>
          <p:cNvPr id="7" name="直线连接符 4">
            <a:extLst>
              <a:ext uri="{FF2B5EF4-FFF2-40B4-BE49-F238E27FC236}">
                <a16:creationId xmlns:a16="http://schemas.microsoft.com/office/drawing/2014/main" id="{45EE066B-0185-E25C-FF66-3796AF8FC6EA}"/>
              </a:ext>
            </a:extLst>
          </p:cNvPr>
          <p:cNvCxnSpPr>
            <a:cxnSpLocks/>
          </p:cNvCxnSpPr>
          <p:nvPr/>
        </p:nvCxnSpPr>
        <p:spPr>
          <a:xfrm>
            <a:off x="3271838" y="597634"/>
            <a:ext cx="3971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9FB29D2-F5AC-15B9-F67B-AA2F5934F0E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49" y="2352130"/>
            <a:ext cx="5029200" cy="3352800"/>
          </a:xfrm>
          <a:prstGeom prst="rect">
            <a:avLst/>
          </a:prstGeom>
        </p:spPr>
      </p:pic>
      <p:sp>
        <p:nvSpPr>
          <p:cNvPr id="77828"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7829"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7830"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7831"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77833"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77835"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77836" name="AutoShape 12"/>
          <p:cNvCxnSpPr>
            <a:cxnSpLocks noChangeShapeType="1"/>
            <a:stCxn id="77835" idx="0"/>
            <a:endCxn id="77828"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77837" name="AutoShape 13"/>
          <p:cNvCxnSpPr>
            <a:cxnSpLocks noChangeShapeType="1"/>
            <a:stCxn id="77828" idx="0"/>
            <a:endCxn id="77833"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77838" name="AutoShape 14"/>
          <p:cNvCxnSpPr>
            <a:cxnSpLocks noChangeShapeType="1"/>
          </p:cNvCxnSpPr>
          <p:nvPr/>
        </p:nvCxnSpPr>
        <p:spPr bwMode="auto">
          <a:xfrm rot="5400000">
            <a:off x="7587456" y="4880224"/>
            <a:ext cx="274637" cy="0"/>
          </a:xfrm>
          <a:prstGeom prst="straightConnector1">
            <a:avLst/>
          </a:prstGeom>
          <a:noFill/>
          <a:ln w="12700">
            <a:solidFill>
              <a:schemeClr val="tx1"/>
            </a:solidFill>
            <a:round/>
            <a:headEnd/>
            <a:tailEnd type="triangle" w="med" len="med"/>
          </a:ln>
        </p:spPr>
      </p:cxnSp>
      <p:cxnSp>
        <p:nvCxnSpPr>
          <p:cNvPr id="77839" name="AutoShape 15"/>
          <p:cNvCxnSpPr>
            <a:cxnSpLocks noChangeShapeType="1"/>
            <a:stCxn id="77831" idx="2"/>
          </p:cNvCxnSpPr>
          <p:nvPr/>
        </p:nvCxnSpPr>
        <p:spPr bwMode="auto">
          <a:xfrm rot="5400000">
            <a:off x="7587456" y="3737224"/>
            <a:ext cx="274637" cy="0"/>
          </a:xfrm>
          <a:prstGeom prst="straightConnector1">
            <a:avLst/>
          </a:prstGeom>
          <a:noFill/>
          <a:ln w="12700">
            <a:solidFill>
              <a:schemeClr val="tx1"/>
            </a:solidFill>
            <a:round/>
            <a:headEnd/>
            <a:tailEnd type="triangle" w="med" len="med"/>
          </a:ln>
        </p:spPr>
      </p:cxnSp>
      <p:cxnSp>
        <p:nvCxnSpPr>
          <p:cNvPr id="77840" name="AutoShape 16"/>
          <p:cNvCxnSpPr>
            <a:cxnSpLocks noChangeShapeType="1"/>
            <a:stCxn id="77830" idx="3"/>
            <a:endCxn id="77831"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77841" name="AutoShape 17"/>
          <p:cNvCxnSpPr>
            <a:cxnSpLocks noChangeShapeType="1"/>
            <a:stCxn id="77829" idx="3"/>
            <a:endCxn id="77830"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77842" name="AutoShape 18"/>
          <p:cNvCxnSpPr>
            <a:cxnSpLocks noChangeShapeType="1"/>
            <a:stCxn id="77833" idx="0"/>
            <a:endCxn id="77829"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21" name="Rectangle 10"/>
          <p:cNvSpPr>
            <a:spLocks noChangeArrowheads="1"/>
          </p:cNvSpPr>
          <p:nvPr/>
        </p:nvSpPr>
        <p:spPr bwMode="auto">
          <a:xfrm>
            <a:off x="6877050" y="5036593"/>
            <a:ext cx="1695450" cy="830263"/>
          </a:xfrm>
          <a:prstGeom prst="rect">
            <a:avLst/>
          </a:prstGeom>
          <a:solidFill>
            <a:srgbClr val="FFFF99"/>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dirty="0">
              <a:ln>
                <a:noFill/>
              </a:ln>
              <a:solidFill>
                <a:srgbClr val="000000"/>
              </a:solidFill>
              <a:effectLst/>
              <a:uLnTx/>
              <a:uFillTx/>
              <a:latin typeface="Arial"/>
              <a:cs typeface="+mn-cs"/>
            </a:endParaRPr>
          </a:p>
        </p:txBody>
      </p:sp>
      <p:sp>
        <p:nvSpPr>
          <p:cNvPr id="22" name="Rectangle 8"/>
          <p:cNvSpPr>
            <a:spLocks noChangeArrowheads="1"/>
          </p:cNvSpPr>
          <p:nvPr/>
        </p:nvSpPr>
        <p:spPr bwMode="auto">
          <a:xfrm>
            <a:off x="6877050" y="3887428"/>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 name="Rectangle 1"/>
          <p:cNvSpPr/>
          <p:nvPr/>
        </p:nvSpPr>
        <p:spPr>
          <a:xfrm>
            <a:off x="5630732" y="4713144"/>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目标识别</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2840" r="12856"/>
          <a:stretch/>
        </p:blipFill>
        <p:spPr>
          <a:xfrm>
            <a:off x="4999672" y="4114217"/>
            <a:ext cx="713313" cy="7200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14998"/>
          <a:stretch/>
        </p:blipFill>
        <p:spPr>
          <a:xfrm>
            <a:off x="4497592" y="2694150"/>
            <a:ext cx="751535" cy="720000"/>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28516"/>
          <a:stretch/>
        </p:blipFill>
        <p:spPr>
          <a:xfrm>
            <a:off x="3660086" y="4474217"/>
            <a:ext cx="755415" cy="720000"/>
          </a:xfrm>
          <a:prstGeom prst="rect">
            <a:avLst/>
          </a:prstGeom>
        </p:spPr>
      </p:pic>
      <p:sp>
        <p:nvSpPr>
          <p:cNvPr id="3" name="Rectangle 2"/>
          <p:cNvSpPr/>
          <p:nvPr/>
        </p:nvSpPr>
        <p:spPr>
          <a:xfrm>
            <a:off x="916380" y="5966889"/>
            <a:ext cx="125386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53E49"/>
                </a:solidFill>
                <a:effectLst/>
                <a:uLnTx/>
                <a:uFillTx/>
                <a:latin typeface="Arial"/>
                <a:cs typeface="+mn-cs"/>
              </a:rPr>
              <a:t>petal</a:t>
            </a:r>
            <a:r>
              <a:rPr kumimoji="0" lang="zh-CN" altLang="en-US" sz="2000" b="0" i="0" u="none" strike="noStrike" kern="1200" cap="none" spc="0" normalizeH="0" baseline="0" noProof="0" dirty="0">
                <a:ln>
                  <a:noFill/>
                </a:ln>
                <a:solidFill>
                  <a:srgbClr val="053E49"/>
                </a:solidFill>
                <a:effectLst/>
                <a:uLnTx/>
                <a:uFillTx/>
                <a:latin typeface="Arial"/>
                <a:cs typeface="+mn-cs"/>
              </a:rPr>
              <a:t>花瓣</a:t>
            </a:r>
          </a:p>
        </p:txBody>
      </p:sp>
      <p:sp>
        <p:nvSpPr>
          <p:cNvPr id="26"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7"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8"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9" name="图片 8">
            <a:extLst>
              <a:ext uri="{FF2B5EF4-FFF2-40B4-BE49-F238E27FC236}">
                <a16:creationId xmlns:a16="http://schemas.microsoft.com/office/drawing/2014/main" id="{955CC619-19A7-093E-E598-1AFA1D827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0" name="标题 1">
            <a:extLst>
              <a:ext uri="{FF2B5EF4-FFF2-40B4-BE49-F238E27FC236}">
                <a16:creationId xmlns:a16="http://schemas.microsoft.com/office/drawing/2014/main" id="{14C0FA44-B08B-F4E6-0982-057FCFE6DD79}"/>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11" name="标题 5">
            <a:extLst>
              <a:ext uri="{FF2B5EF4-FFF2-40B4-BE49-F238E27FC236}">
                <a16:creationId xmlns:a16="http://schemas.microsoft.com/office/drawing/2014/main" id="{3B2762EB-F2A7-CD47-31E9-07CE9829E051}"/>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12" name="直线连接符 4">
            <a:extLst>
              <a:ext uri="{FF2B5EF4-FFF2-40B4-BE49-F238E27FC236}">
                <a16:creationId xmlns:a16="http://schemas.microsoft.com/office/drawing/2014/main" id="{7F20E22F-D5DA-8935-E5D4-121332A7B240}"/>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13" name="矩形 12">
            <a:extLst>
              <a:ext uri="{FF2B5EF4-FFF2-40B4-BE49-F238E27FC236}">
                <a16:creationId xmlns:a16="http://schemas.microsoft.com/office/drawing/2014/main" id="{DC6A6C1B-7AB8-123C-9C41-623C1A62B828}"/>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4"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1925"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1926"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1927"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1929"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1931"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81932" name="AutoShape 12"/>
          <p:cNvCxnSpPr>
            <a:cxnSpLocks noChangeShapeType="1"/>
            <a:stCxn id="81931" idx="0"/>
            <a:endCxn id="81924"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81933" name="AutoShape 13"/>
          <p:cNvCxnSpPr>
            <a:cxnSpLocks noChangeShapeType="1"/>
            <a:stCxn id="81924" idx="0"/>
            <a:endCxn id="81929"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81935" name="AutoShape 15"/>
          <p:cNvCxnSpPr>
            <a:cxnSpLocks noChangeShapeType="1"/>
            <a:stCxn id="81927"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81936" name="AutoShape 16"/>
          <p:cNvCxnSpPr>
            <a:cxnSpLocks noChangeShapeType="1"/>
            <a:stCxn id="81926" idx="3"/>
            <a:endCxn id="81927"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81937" name="AutoShape 17"/>
          <p:cNvCxnSpPr>
            <a:cxnSpLocks noChangeShapeType="1"/>
            <a:stCxn id="81925" idx="3"/>
            <a:endCxn id="81926"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81938" name="AutoShape 18"/>
          <p:cNvCxnSpPr>
            <a:cxnSpLocks noChangeShapeType="1"/>
            <a:stCxn id="81929" idx="0"/>
            <a:endCxn id="81925"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81939" name="Rectangle 19"/>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1940" name="Rectangle 20"/>
          <p:cNvSpPr>
            <a:spLocks noChangeArrowheads="1"/>
          </p:cNvSpPr>
          <p:nvPr/>
        </p:nvSpPr>
        <p:spPr bwMode="auto">
          <a:xfrm>
            <a:off x="4808538" y="5670005"/>
            <a:ext cx="1695450" cy="830262"/>
          </a:xfrm>
          <a:prstGeom prst="rect">
            <a:avLst/>
          </a:prstGeom>
          <a:solidFill>
            <a:srgbClr val="FFFF99"/>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cxnSp>
        <p:nvCxnSpPr>
          <p:cNvPr id="21"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2"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3"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4014788" y="5207629"/>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图像压缩</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174" y="2647309"/>
            <a:ext cx="4572000" cy="2560320"/>
          </a:xfrm>
          <a:prstGeom prst="rect">
            <a:avLst/>
          </a:prstGeom>
        </p:spPr>
      </p:pic>
      <p:sp>
        <p:nvSpPr>
          <p:cNvPr id="24"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pic>
        <p:nvPicPr>
          <p:cNvPr id="5" name="图片 4">
            <a:extLst>
              <a:ext uri="{FF2B5EF4-FFF2-40B4-BE49-F238E27FC236}">
                <a16:creationId xmlns:a16="http://schemas.microsoft.com/office/drawing/2014/main" id="{24322C58-6382-D871-8E20-BE0A3F58C4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15ABD5A3-13D7-5D02-E439-302B71664BEC}"/>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7" name="标题 5">
            <a:extLst>
              <a:ext uri="{FF2B5EF4-FFF2-40B4-BE49-F238E27FC236}">
                <a16:creationId xmlns:a16="http://schemas.microsoft.com/office/drawing/2014/main" id="{D3DC0FFF-E852-15C6-37DD-9F08F7630CD1}"/>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8" name="直线连接符 4">
            <a:extLst>
              <a:ext uri="{FF2B5EF4-FFF2-40B4-BE49-F238E27FC236}">
                <a16:creationId xmlns:a16="http://schemas.microsoft.com/office/drawing/2014/main" id="{073C36BA-6FA1-D016-0759-B1C0A252ABE9}"/>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156D2B04-0606-63C5-18F6-5484B2FAEE09}"/>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2" name="Rectangle 4"/>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3973"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3974"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3975"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3976" name="Rectangle 8"/>
          <p:cNvSpPr>
            <a:spLocks noChangeArrowheads="1"/>
          </p:cNvSpPr>
          <p:nvPr/>
        </p:nvSpPr>
        <p:spPr bwMode="auto">
          <a:xfrm>
            <a:off x="6877050" y="50175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Object Recognition</a:t>
            </a:r>
          </a:p>
        </p:txBody>
      </p:sp>
      <p:sp>
        <p:nvSpPr>
          <p:cNvPr id="83977"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83978" name="Rectangle 10"/>
          <p:cNvSpPr>
            <a:spLocks noChangeArrowheads="1"/>
          </p:cNvSpPr>
          <p:nvPr/>
        </p:nvSpPr>
        <p:spPr bwMode="auto">
          <a:xfrm>
            <a:off x="6877050"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83979"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83980" name="AutoShape 12"/>
          <p:cNvCxnSpPr>
            <a:cxnSpLocks noChangeShapeType="1"/>
            <a:stCxn id="83979" idx="0"/>
            <a:endCxn id="83972" idx="2"/>
          </p:cNvCxnSpPr>
          <p:nvPr/>
        </p:nvCxnSpPr>
        <p:spPr bwMode="auto">
          <a:xfrm rot="-5400000">
            <a:off x="1135857" y="4986586"/>
            <a:ext cx="525462" cy="0"/>
          </a:xfrm>
          <a:prstGeom prst="straightConnector1">
            <a:avLst/>
          </a:prstGeom>
          <a:noFill/>
          <a:ln w="12700">
            <a:solidFill>
              <a:schemeClr val="tx1"/>
            </a:solidFill>
            <a:round/>
            <a:headEnd/>
            <a:tailEnd type="triangle" w="med" len="med"/>
          </a:ln>
        </p:spPr>
      </p:cxnSp>
      <p:cxnSp>
        <p:nvCxnSpPr>
          <p:cNvPr id="83981" name="AutoShape 13"/>
          <p:cNvCxnSpPr>
            <a:cxnSpLocks noChangeShapeType="1"/>
            <a:stCxn id="83972" idx="0"/>
            <a:endCxn id="83977"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83982" name="AutoShape 14"/>
          <p:cNvCxnSpPr>
            <a:cxnSpLocks noChangeShapeType="1"/>
            <a:stCxn id="83978" idx="2"/>
            <a:endCxn id="83976" idx="0"/>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cxnSp>
        <p:nvCxnSpPr>
          <p:cNvPr id="83983" name="AutoShape 15"/>
          <p:cNvCxnSpPr>
            <a:cxnSpLocks noChangeShapeType="1"/>
            <a:stCxn id="83975" idx="2"/>
            <a:endCxn id="83978" idx="0"/>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83984" name="AutoShape 16"/>
          <p:cNvCxnSpPr>
            <a:cxnSpLocks noChangeShapeType="1"/>
            <a:stCxn id="83974" idx="3"/>
            <a:endCxn id="83975"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83985" name="AutoShape 17"/>
          <p:cNvCxnSpPr>
            <a:cxnSpLocks noChangeShapeType="1"/>
            <a:stCxn id="83973" idx="3"/>
            <a:endCxn id="83974"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83986" name="AutoShape 18"/>
          <p:cNvCxnSpPr>
            <a:cxnSpLocks noChangeShapeType="1"/>
            <a:stCxn id="83977" idx="0"/>
            <a:endCxn id="83973"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83987" name="Rectangle 19"/>
          <p:cNvSpPr>
            <a:spLocks noChangeArrowheads="1"/>
          </p:cNvSpPr>
          <p:nvPr/>
        </p:nvSpPr>
        <p:spPr bwMode="auto">
          <a:xfrm>
            <a:off x="2565400" y="5670005"/>
            <a:ext cx="1695450" cy="830262"/>
          </a:xfrm>
          <a:prstGeom prst="rect">
            <a:avLst/>
          </a:prstGeom>
          <a:solidFill>
            <a:srgbClr val="FFFF99"/>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83988" name="Rectangle 20"/>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2528472" y="4676981"/>
            <a:ext cx="172354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彩色图像处理</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sp>
        <p:nvSpPr>
          <p:cNvPr id="22" name="Rectangle 35"/>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pic>
        <p:nvPicPr>
          <p:cNvPr id="24" name="Picture 23" descr="peppers_shar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6238" y="3726030"/>
            <a:ext cx="2520000" cy="1890000"/>
          </a:xfrm>
          <a:prstGeom prst="rect">
            <a:avLst/>
          </a:prstGeom>
          <a:noFill/>
          <a:ln>
            <a:noFill/>
          </a:ln>
        </p:spPr>
      </p:pic>
      <p:pic>
        <p:nvPicPr>
          <p:cNvPr id="25" name="Picture 24" descr="peppers"/>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0530" y="2450513"/>
            <a:ext cx="2520000" cy="1890000"/>
          </a:xfrm>
          <a:prstGeom prst="rect">
            <a:avLst/>
          </a:prstGeom>
          <a:noFill/>
          <a:ln>
            <a:noFill/>
          </a:ln>
        </p:spPr>
      </p:pic>
      <p:sp>
        <p:nvSpPr>
          <p:cNvPr id="26" name="Rectangle 25"/>
          <p:cNvSpPr/>
          <p:nvPr/>
        </p:nvSpPr>
        <p:spPr>
          <a:xfrm>
            <a:off x="5482195" y="2769642"/>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mn-lt"/>
                <a:ea typeface="+mn-ea"/>
                <a:cs typeface="+mn-cs"/>
              </a:rPr>
              <a:t>增强</a:t>
            </a:r>
            <a:endParaRPr kumimoji="0" lang="en-US" altLang="zh-CN" sz="2000" b="0" i="0" u="none" strike="noStrike" kern="1200" cap="none" spc="0" normalizeH="0" baseline="0" noProof="0" dirty="0">
              <a:ln>
                <a:noFill/>
              </a:ln>
              <a:solidFill>
                <a:srgbClr val="0033CC"/>
              </a:solidFill>
              <a:effectLst/>
              <a:uLnTx/>
              <a:uFillTx/>
              <a:latin typeface="+mn-lt"/>
              <a:ea typeface="+mn-ea"/>
              <a:cs typeface="+mn-cs"/>
            </a:endParaRPr>
          </a:p>
        </p:txBody>
      </p:sp>
      <p:sp>
        <p:nvSpPr>
          <p:cNvPr id="3" name="Bent-Up Arrow 2"/>
          <p:cNvSpPr/>
          <p:nvPr/>
        </p:nvSpPr>
        <p:spPr bwMode="auto">
          <a:xfrm flipV="1">
            <a:off x="4932040" y="3068960"/>
            <a:ext cx="651329" cy="614693"/>
          </a:xfrm>
          <a:prstGeom prst="bent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 name="图片 4">
            <a:extLst>
              <a:ext uri="{FF2B5EF4-FFF2-40B4-BE49-F238E27FC236}">
                <a16:creationId xmlns:a16="http://schemas.microsoft.com/office/drawing/2014/main" id="{E7136D30-6B5B-E333-99F7-D8439AB46D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F797D961-2C02-21E3-C9D7-C0E02393CF82}"/>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7" name="标题 5">
            <a:extLst>
              <a:ext uri="{FF2B5EF4-FFF2-40B4-BE49-F238E27FC236}">
                <a16:creationId xmlns:a16="http://schemas.microsoft.com/office/drawing/2014/main" id="{A33CD283-01D7-1F72-237D-A4872811EC6F}"/>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8" name="直线连接符 4">
            <a:extLst>
              <a:ext uri="{FF2B5EF4-FFF2-40B4-BE49-F238E27FC236}">
                <a16:creationId xmlns:a16="http://schemas.microsoft.com/office/drawing/2014/main" id="{AECEFEBE-4825-DB43-75AF-C777BC8F4AC3}"/>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0C4C8C1F-6CCC-2FBC-6562-CE9AD8CCE7F3}"/>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8" name="Rectangle 4"/>
          <p:cNvSpPr>
            <a:spLocks noChangeArrowheads="1"/>
          </p:cNvSpPr>
          <p:nvPr/>
        </p:nvSpPr>
        <p:spPr bwMode="auto">
          <a:xfrm>
            <a:off x="550863" y="3893592"/>
            <a:ext cx="1695450" cy="830263"/>
          </a:xfrm>
          <a:prstGeom prst="rect">
            <a:avLst/>
          </a:prstGeom>
          <a:solidFill>
            <a:schemeClr val="bg1"/>
          </a:solidFill>
          <a:ln w="381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Acquisition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89" name="Rectangle 5"/>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Restoration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7590" name="Rectangle 6"/>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Segmentation</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91" name="Rectangle 7"/>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altLang="zh-CN" sz="1800" b="0" i="0" u="none" strike="noStrike" kern="1200" cap="none" spc="0" normalizeH="0" baseline="0" noProof="0" dirty="0">
                <a:ln>
                  <a:noFill/>
                </a:ln>
                <a:solidFill>
                  <a:srgbClr val="000000"/>
                </a:solidFill>
                <a:effectLst/>
                <a:uLnTx/>
                <a:uFillTx/>
                <a:latin typeface="Arial"/>
                <a:cs typeface="+mn-cs"/>
              </a:rPr>
              <a:t>Morphological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67593" name="Rectangle 9"/>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Enhancement</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sp>
        <p:nvSpPr>
          <p:cNvPr id="67595" name="Text Box 11"/>
          <p:cNvSpPr txBox="1">
            <a:spLocks noChangeArrowheads="1"/>
          </p:cNvSpPr>
          <p:nvPr/>
        </p:nvSpPr>
        <p:spPr bwMode="auto">
          <a:xfrm>
            <a:off x="455613" y="5249317"/>
            <a:ext cx="1885950" cy="366713"/>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Problem Domain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cxnSp>
        <p:nvCxnSpPr>
          <p:cNvPr id="67596" name="AutoShape 12"/>
          <p:cNvCxnSpPr>
            <a:cxnSpLocks noChangeShapeType="1"/>
            <a:stCxn id="67595" idx="0"/>
            <a:endCxn id="67588" idx="2"/>
          </p:cNvCxnSpPr>
          <p:nvPr/>
        </p:nvCxnSpPr>
        <p:spPr bwMode="auto">
          <a:xfrm rot="-5400000">
            <a:off x="1145382" y="4996111"/>
            <a:ext cx="506412" cy="0"/>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1261269" y="3737224"/>
            <a:ext cx="27463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cxnSp>
        <p:nvCxnSpPr>
          <p:cNvPr id="21" name="AutoShape 29"/>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sp>
        <p:nvSpPr>
          <p:cNvPr id="22" name="Rectangle 23"/>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dirty="0">
                <a:ln>
                  <a:noFill/>
                </a:ln>
                <a:solidFill>
                  <a:srgbClr val="000000"/>
                </a:solidFill>
                <a:effectLst/>
                <a:uLnTx/>
                <a:uFillTx/>
                <a:latin typeface="Arial"/>
                <a:cs typeface="+mn-cs"/>
              </a:rPr>
              <a:t>Feature Extraction</a:t>
            </a:r>
          </a:p>
        </p:txBody>
      </p:sp>
      <p:sp>
        <p:nvSpPr>
          <p:cNvPr id="23" name="Rectangle 25"/>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700" b="0" i="0" u="none" strike="noStrike" kern="1200" cap="none" spc="0" normalizeH="0" baseline="0" noProof="0">
                <a:ln>
                  <a:noFill/>
                </a:ln>
                <a:solidFill>
                  <a:srgbClr val="000000"/>
                </a:solidFill>
                <a:effectLst/>
                <a:uLnTx/>
                <a:uFillTx/>
                <a:latin typeface="Arial"/>
                <a:cs typeface="+mn-cs"/>
              </a:rPr>
              <a:t>Object Recognition</a:t>
            </a:r>
            <a:endParaRPr kumimoji="0" lang="en-US" altLang="zh-CN" sz="1700" b="0" i="0" u="none" strike="noStrike" kern="1200" cap="none" spc="0" normalizeH="0" baseline="0" noProof="0">
              <a:ln>
                <a:noFill/>
              </a:ln>
              <a:solidFill>
                <a:srgbClr val="000000"/>
              </a:solidFill>
              <a:effectLst/>
              <a:uLnTx/>
              <a:uFillTx/>
              <a:latin typeface="Arial"/>
              <a:cs typeface="+mn-cs"/>
            </a:endParaRPr>
          </a:p>
        </p:txBody>
      </p:sp>
      <p:sp>
        <p:nvSpPr>
          <p:cNvPr id="2" name="Rectangle 1"/>
          <p:cNvSpPr/>
          <p:nvPr/>
        </p:nvSpPr>
        <p:spPr>
          <a:xfrm>
            <a:off x="3578810" y="5215920"/>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CC"/>
                </a:solidFill>
                <a:effectLst/>
                <a:uLnTx/>
                <a:uFillTx/>
                <a:latin typeface="黑体" pitchFamily="2" charset="-122"/>
                <a:ea typeface="黑体" pitchFamily="2" charset="-122"/>
                <a:cs typeface="+mn-cs"/>
              </a:rPr>
              <a:t>图像显示或打印</a:t>
            </a:r>
            <a:endParaRPr kumimoji="0" lang="zh-CN" altLang="en-US" sz="2000" b="0" i="0" u="none" strike="noStrike" kern="1200" cap="none" spc="0" normalizeH="0" baseline="0" noProof="0" dirty="0">
              <a:ln>
                <a:noFill/>
              </a:ln>
              <a:solidFill>
                <a:srgbClr val="0033CC"/>
              </a:solidFill>
              <a:effectLst/>
              <a:uLnTx/>
              <a:uFillTx/>
              <a:latin typeface="Arial"/>
              <a:cs typeface="+mn-cs"/>
            </a:endParaRPr>
          </a:p>
        </p:txBody>
      </p:sp>
      <p:sp>
        <p:nvSpPr>
          <p:cNvPr id="24" name="Rectangle 35"/>
          <p:cNvSpPr>
            <a:spLocks noChangeArrowheads="1"/>
          </p:cNvSpPr>
          <p:nvPr/>
        </p:nvSpPr>
        <p:spPr bwMode="auto">
          <a:xfrm>
            <a:off x="550862" y="5682543"/>
            <a:ext cx="1695450" cy="830262"/>
          </a:xfrm>
          <a:prstGeom prst="rect">
            <a:avLst/>
          </a:prstGeom>
          <a:solidFill>
            <a:srgbClr val="FFFF99"/>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Arial"/>
                <a:cs typeface="+mn-cs"/>
              </a:rPr>
              <a:t>Image Display or Printing  </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5" name="Rectangle 20"/>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000000"/>
                </a:solidFill>
                <a:effectLst/>
                <a:uLnTx/>
                <a:uFillTx/>
                <a:latin typeface="Arial"/>
                <a:cs typeface="+mn-cs"/>
              </a:rPr>
              <a:t>Color</a:t>
            </a:r>
            <a:r>
              <a:rPr kumimoji="0" lang="en-IE" sz="1800" b="0" i="0" u="none" strike="noStrike" kern="1200" cap="none" spc="0" normalizeH="0" baseline="0" noProof="0" dirty="0">
                <a:ln>
                  <a:noFill/>
                </a:ln>
                <a:solidFill>
                  <a:srgbClr val="000000"/>
                </a:solidFill>
                <a:effectLst/>
                <a:uLnTx/>
                <a:uFillTx/>
                <a:latin typeface="Arial"/>
                <a:cs typeface="+mn-cs"/>
              </a:rPr>
              <a:t> Image Processing</a:t>
            </a:r>
            <a:endParaRPr kumimoji="0" lang="en-US" altLang="zh-CN" sz="1800" b="0" i="0" u="none" strike="noStrike" kern="1200" cap="none" spc="0" normalizeH="0" baseline="0" noProof="0" dirty="0">
              <a:ln>
                <a:noFill/>
              </a:ln>
              <a:solidFill>
                <a:srgbClr val="000000"/>
              </a:solidFill>
              <a:effectLst/>
              <a:uLnTx/>
              <a:uFillTx/>
              <a:latin typeface="Arial"/>
              <a:cs typeface="+mn-cs"/>
            </a:endParaRPr>
          </a:p>
        </p:txBody>
      </p:sp>
      <p:sp>
        <p:nvSpPr>
          <p:cNvPr id="26" name="Rectangle 21"/>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srgbClr val="000000"/>
                </a:solidFill>
                <a:effectLst/>
                <a:uLnTx/>
                <a:uFillTx/>
                <a:latin typeface="Arial"/>
                <a:cs typeface="+mn-cs"/>
              </a:rPr>
              <a:t>Image Compression</a:t>
            </a:r>
            <a:endParaRPr kumimoji="0" lang="en-US" altLang="zh-CN" sz="1800" b="0" i="0" u="none" strike="noStrike" kern="1200" cap="none" spc="0" normalizeH="0" baseline="0" noProof="0">
              <a:ln>
                <a:noFill/>
              </a:ln>
              <a:solidFill>
                <a:srgbClr val="000000"/>
              </a:solidFill>
              <a:effectLst/>
              <a:uLnTx/>
              <a:uFillTx/>
              <a:latin typeface="Arial"/>
              <a:cs typeface="+mn-cs"/>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58" y="2548546"/>
            <a:ext cx="3600000" cy="2505883"/>
          </a:xfrm>
          <a:prstGeom prst="rect">
            <a:avLst/>
          </a:prstGeom>
        </p:spPr>
      </p:pic>
      <p:sp>
        <p:nvSpPr>
          <p:cNvPr id="3" name="Rectangle 2"/>
          <p:cNvSpPr/>
          <p:nvPr/>
        </p:nvSpPr>
        <p:spPr>
          <a:xfrm>
            <a:off x="2447514" y="4930739"/>
            <a:ext cx="425291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00FFFF"/>
                </a:solidFill>
                <a:effectLst/>
                <a:uLnTx/>
                <a:uFillTx/>
                <a:latin typeface="Garamond" panose="02020404030301010803" pitchFamily="18" charset="0"/>
                <a:cs typeface="+mn-cs"/>
              </a:rPr>
              <a:t>Cyan</a:t>
            </a:r>
            <a:r>
              <a:rPr kumimoji="0" lang="en-US" altLang="zh-CN" sz="2400" b="1" i="0" u="none" strike="noStrike" kern="1200" cap="none" spc="0" normalizeH="0" baseline="0" noProof="0" dirty="0" err="1">
                <a:ln>
                  <a:noFill/>
                </a:ln>
                <a:solidFill>
                  <a:srgbClr val="000000"/>
                </a:solidFill>
                <a:effectLst/>
                <a:uLnTx/>
                <a:uFillTx/>
                <a:latin typeface="Garamond" panose="02020404030301010803" pitchFamily="18" charset="0"/>
                <a:cs typeface="+mn-cs"/>
              </a:rPr>
              <a:t>+</a:t>
            </a:r>
            <a:r>
              <a:rPr kumimoji="0" lang="en-US" altLang="zh-CN" sz="2400" b="1" i="0" u="none" strike="noStrike" kern="1200" cap="none" spc="0" normalizeH="0" baseline="0" noProof="0" dirty="0" err="1">
                <a:ln>
                  <a:noFill/>
                </a:ln>
                <a:solidFill>
                  <a:srgbClr val="FF00FF"/>
                </a:solidFill>
                <a:effectLst/>
                <a:uLnTx/>
                <a:uFillTx/>
                <a:latin typeface="Garamond" panose="02020404030301010803" pitchFamily="18" charset="0"/>
                <a:cs typeface="+mn-cs"/>
              </a:rPr>
              <a:t>Magenta</a:t>
            </a:r>
            <a:r>
              <a:rPr kumimoji="0" lang="en-US" altLang="zh-CN" sz="2400" b="1" i="0" u="none" strike="noStrike" kern="1200" cap="none" spc="0" normalizeH="0" baseline="0" noProof="0" dirty="0" err="1">
                <a:ln>
                  <a:noFill/>
                </a:ln>
                <a:solidFill>
                  <a:srgbClr val="000000"/>
                </a:solidFill>
                <a:effectLst/>
                <a:uLnTx/>
                <a:uFillTx/>
                <a:latin typeface="Garamond" panose="02020404030301010803" pitchFamily="18" charset="0"/>
                <a:cs typeface="+mn-cs"/>
              </a:rPr>
              <a:t>+</a:t>
            </a:r>
            <a:r>
              <a:rPr kumimoji="0" lang="en-US" altLang="zh-CN" sz="2400" b="1" i="0" u="none" strike="noStrike" kern="1200" cap="none" spc="0" normalizeH="0" baseline="0" noProof="0" dirty="0" err="1">
                <a:ln>
                  <a:noFill/>
                </a:ln>
                <a:solidFill>
                  <a:srgbClr val="FFFF00"/>
                </a:solidFill>
                <a:effectLst/>
                <a:uLnTx/>
                <a:uFillTx/>
                <a:latin typeface="Garamond" panose="02020404030301010803" pitchFamily="18" charset="0"/>
                <a:cs typeface="+mn-cs"/>
              </a:rPr>
              <a:t>Yellow</a:t>
            </a:r>
            <a:r>
              <a:rPr kumimoji="0" lang="en-US" altLang="zh-CN" sz="2400" b="1" i="0" u="none" strike="noStrike" kern="1200" cap="none" spc="0" normalizeH="0" baseline="0" noProof="0" dirty="0" err="1">
                <a:ln>
                  <a:noFill/>
                </a:ln>
                <a:solidFill>
                  <a:srgbClr val="000000"/>
                </a:solidFill>
                <a:effectLst/>
                <a:uLnTx/>
                <a:uFillTx/>
                <a:latin typeface="Garamond" panose="02020404030301010803" pitchFamily="18" charset="0"/>
                <a:cs typeface="+mn-cs"/>
              </a:rPr>
              <a:t>+Black</a:t>
            </a:r>
            <a:r>
              <a:rPr kumimoji="0" lang="en-US" altLang="zh-CN" sz="2400" b="1" i="0" u="none" strike="noStrike" kern="1200" cap="none" spc="0" normalizeH="0" baseline="0" noProof="0" dirty="0">
                <a:ln>
                  <a:noFill/>
                </a:ln>
                <a:solidFill>
                  <a:srgbClr val="000000"/>
                </a:solidFill>
                <a:effectLst/>
                <a:uLnTx/>
                <a:uFillTx/>
                <a:latin typeface="Garamond" panose="02020404030301010803" pitchFamily="18" charset="0"/>
                <a:cs typeface="+mn-cs"/>
              </a:rPr>
              <a:t> </a:t>
            </a:r>
            <a:endParaRPr kumimoji="0" lang="zh-CN" altLang="en-US" sz="1800" b="0" i="0" u="none" strike="noStrike" kern="1200" cap="none" spc="0" normalizeH="0" baseline="0" noProof="0" dirty="0">
              <a:ln>
                <a:noFill/>
              </a:ln>
              <a:solidFill>
                <a:srgbClr val="000000"/>
              </a:solidFill>
              <a:effectLst/>
              <a:uLnTx/>
              <a:uFillTx/>
              <a:latin typeface="Arial"/>
              <a:cs typeface="+mn-cs"/>
            </a:endParaRPr>
          </a:p>
        </p:txBody>
      </p:sp>
      <p:pic>
        <p:nvPicPr>
          <p:cNvPr id="5" name="图片 4">
            <a:extLst>
              <a:ext uri="{FF2B5EF4-FFF2-40B4-BE49-F238E27FC236}">
                <a16:creationId xmlns:a16="http://schemas.microsoft.com/office/drawing/2014/main" id="{611EAC3D-4AFE-EE75-302D-3FB0CFBCB0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6" name="标题 1">
            <a:extLst>
              <a:ext uri="{FF2B5EF4-FFF2-40B4-BE49-F238E27FC236}">
                <a16:creationId xmlns:a16="http://schemas.microsoft.com/office/drawing/2014/main" id="{B2998139-43DD-BEBD-F533-E096A0FC4DEB}"/>
              </a:ext>
            </a:extLst>
          </p:cNvPr>
          <p:cNvSpPr txBox="1"/>
          <p:nvPr/>
        </p:nvSpPr>
        <p:spPr>
          <a:xfrm>
            <a:off x="4747538" y="535433"/>
            <a:ext cx="2953188" cy="6676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Basic Process for DIP</a:t>
            </a:r>
          </a:p>
        </p:txBody>
      </p:sp>
      <p:sp>
        <p:nvSpPr>
          <p:cNvPr id="7" name="标题 5">
            <a:extLst>
              <a:ext uri="{FF2B5EF4-FFF2-40B4-BE49-F238E27FC236}">
                <a16:creationId xmlns:a16="http://schemas.microsoft.com/office/drawing/2014/main" id="{E5756155-6F44-FA31-C954-A1079C7A0529}"/>
              </a:ext>
            </a:extLst>
          </p:cNvPr>
          <p:cNvSpPr txBox="1">
            <a:spLocks/>
          </p:cNvSpPr>
          <p:nvPr/>
        </p:nvSpPr>
        <p:spPr>
          <a:xfrm>
            <a:off x="379293" y="314504"/>
            <a:ext cx="452132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数字</a:t>
            </a:r>
            <a:r>
              <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图像处理基本流程</a:t>
            </a:r>
          </a:p>
        </p:txBody>
      </p:sp>
      <p:cxnSp>
        <p:nvCxnSpPr>
          <p:cNvPr id="8" name="直线连接符 4">
            <a:extLst>
              <a:ext uri="{FF2B5EF4-FFF2-40B4-BE49-F238E27FC236}">
                <a16:creationId xmlns:a16="http://schemas.microsoft.com/office/drawing/2014/main" id="{71BCA4E0-6641-5A10-50DD-EEA8F55068C8}"/>
              </a:ext>
            </a:extLst>
          </p:cNvPr>
          <p:cNvCxnSpPr>
            <a:cxnSpLocks/>
          </p:cNvCxnSpPr>
          <p:nvPr/>
        </p:nvCxnSpPr>
        <p:spPr>
          <a:xfrm>
            <a:off x="4910138" y="597634"/>
            <a:ext cx="2333625" cy="0"/>
          </a:xfrm>
          <a:prstGeom prst="line">
            <a:avLst/>
          </a:prstGeom>
          <a:noFill/>
          <a:ln w="6350" cap="flat" cmpd="sng" algn="ctr">
            <a:solidFill>
              <a:sysClr val="windowText" lastClr="000000"/>
            </a:solidFill>
            <a:prstDash val="solid"/>
            <a:miter lim="800000"/>
          </a:ln>
          <a:effectLst/>
        </p:spPr>
      </p:cxnSp>
      <p:sp>
        <p:nvSpPr>
          <p:cNvPr id="9" name="矩形 8">
            <a:extLst>
              <a:ext uri="{FF2B5EF4-FFF2-40B4-BE49-F238E27FC236}">
                <a16:creationId xmlns:a16="http://schemas.microsoft.com/office/drawing/2014/main" id="{773EDB5D-7C64-B696-FCDE-3495D2507686}"/>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70757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dirty="0">
                <a:latin typeface="黑体" pitchFamily="2" charset="-122"/>
                <a:ea typeface="黑体" pitchFamily="2" charset="-122"/>
              </a:rPr>
              <a:t>数字图像处理的应用领域</a:t>
            </a:r>
            <a:endParaRPr lang="zh-CN" altLang="en-US" dirty="0"/>
          </a:p>
        </p:txBody>
      </p:sp>
    </p:spTree>
    <p:extLst>
      <p:ext uri="{BB962C8B-B14F-4D97-AF65-F5344CB8AC3E}">
        <p14:creationId xmlns:p14="http://schemas.microsoft.com/office/powerpoint/2010/main" val="1926939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669655" cy="138499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1" dirty="0">
                <a:latin typeface="Arial" panose="020B0604020202020204" pitchFamily="34" charset="0"/>
                <a:ea typeface="宋体" panose="02010600030101010101" pitchFamily="2" charset="-122"/>
                <a:cs typeface="Arial" panose="020B0604020202020204" pitchFamily="34" charset="0"/>
                <a:sym typeface="+mn-ea"/>
              </a:rPr>
              <a:t>文化艺术领域</a:t>
            </a:r>
            <a:endParaRPr kumimoji="1" lang="en-US" altLang="zh-CN" sz="2800" b="1" dirty="0">
              <a:latin typeface="Arial" panose="020B0604020202020204" pitchFamily="34" charset="0"/>
              <a:ea typeface="宋体" panose="02010600030101010101" pitchFamily="2" charset="-122"/>
              <a:cs typeface="Arial" panose="020B0604020202020204" pitchFamily="34" charset="0"/>
              <a:sym typeface="+mn-ea"/>
            </a:endParaRPr>
          </a:p>
          <a:p>
            <a:pPr marL="1028700" lvl="1" indent="-5715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cs typeface="Arial" panose="020B0604020202020204" pitchFamily="34" charset="0"/>
              </a:rPr>
              <a:t>艺术作品修复</a:t>
            </a:r>
            <a:endParaRPr kumimoji="1" lang="zh-CN" altLang="en-US" dirty="0">
              <a:latin typeface="宋体" panose="02010600030101010101" pitchFamily="2" charset="-122"/>
              <a:ea typeface="宋体" panose="02010600030101010101" pitchFamily="2" charset="-122"/>
              <a:cs typeface="Arial" panose="020B0604020202020204" pitchFamily="34" charset="0"/>
              <a:sym typeface="+mn-ea"/>
            </a:endParaRPr>
          </a:p>
          <a:p>
            <a:pPr marL="800100" lvl="1"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3" name="矩形 2">
            <a:extLst>
              <a:ext uri="{FF2B5EF4-FFF2-40B4-BE49-F238E27FC236}">
                <a16:creationId xmlns:a16="http://schemas.microsoft.com/office/drawing/2014/main" id="{7226B733-7239-2EFF-492D-93265D62AC3F}"/>
              </a:ext>
            </a:extLst>
          </p:cNvPr>
          <p:cNvSpPr/>
          <p:nvPr/>
        </p:nvSpPr>
        <p:spPr>
          <a:xfrm>
            <a:off x="1832106" y="5519885"/>
            <a:ext cx="1714512" cy="400110"/>
          </a:xfrm>
          <a:prstGeom prst="rect">
            <a:avLst/>
          </a:prstGeom>
        </p:spPr>
        <p:txBody>
          <a:bodyPr wrap="square">
            <a:spAutoFit/>
          </a:bodyPr>
          <a:lstStyle/>
          <a:p>
            <a:r>
              <a:rPr lang="zh-CN" altLang="en-US" sz="2000" dirty="0">
                <a:solidFill>
                  <a:srgbClr val="053E49"/>
                </a:solidFill>
                <a:latin typeface="微软雅黑" pitchFamily="34" charset="-122"/>
                <a:ea typeface="微软雅黑" pitchFamily="34" charset="-122"/>
                <a:cs typeface="Times New Roman" pitchFamily="18" charset="0"/>
              </a:rPr>
              <a:t>损毁</a:t>
            </a:r>
            <a:r>
              <a:rPr lang="zh-CN" altLang="en-US" sz="2000" dirty="0">
                <a:solidFill>
                  <a:srgbClr val="053E49"/>
                </a:solidFill>
                <a:latin typeface="微软雅黑" pitchFamily="34" charset="-122"/>
                <a:ea typeface="微软雅黑" pitchFamily="34" charset="-122"/>
              </a:rPr>
              <a:t>绘画作品</a:t>
            </a:r>
            <a:endParaRPr lang="zh-CN" altLang="en-US" sz="2000" dirty="0">
              <a:solidFill>
                <a:srgbClr val="053E49"/>
              </a:solidFill>
              <a:latin typeface="微软雅黑" pitchFamily="34" charset="-122"/>
              <a:ea typeface="微软雅黑" pitchFamily="34" charset="-122"/>
              <a:cs typeface="Times New Roman" pitchFamily="18" charset="0"/>
            </a:endParaRPr>
          </a:p>
        </p:txBody>
      </p:sp>
      <p:pic>
        <p:nvPicPr>
          <p:cNvPr id="6" name="Picture 2" descr="pre-inpainting">
            <a:extLst>
              <a:ext uri="{FF2B5EF4-FFF2-40B4-BE49-F238E27FC236}">
                <a16:creationId xmlns:a16="http://schemas.microsoft.com/office/drawing/2014/main" id="{089B43CD-F1E4-A18A-53C6-262BAC7835BB}"/>
              </a:ext>
            </a:extLst>
          </p:cNvPr>
          <p:cNvPicPr>
            <a:picLocks noChangeAspect="1" noChangeArrowheads="1"/>
          </p:cNvPicPr>
          <p:nvPr/>
        </p:nvPicPr>
        <p:blipFill>
          <a:blip r:embed="rId4"/>
          <a:srcRect/>
          <a:stretch>
            <a:fillRect/>
          </a:stretch>
        </p:blipFill>
        <p:spPr bwMode="auto">
          <a:xfrm>
            <a:off x="943017" y="2636912"/>
            <a:ext cx="3253330" cy="2880000"/>
          </a:xfrm>
          <a:prstGeom prst="rect">
            <a:avLst/>
          </a:prstGeom>
          <a:noFill/>
        </p:spPr>
      </p:pic>
      <p:pic>
        <p:nvPicPr>
          <p:cNvPr id="7" name="Picture 1" descr="post-inpainting">
            <a:extLst>
              <a:ext uri="{FF2B5EF4-FFF2-40B4-BE49-F238E27FC236}">
                <a16:creationId xmlns:a16="http://schemas.microsoft.com/office/drawing/2014/main" id="{9FB3678D-ABB7-7822-C14B-B6CCE5866952}"/>
              </a:ext>
            </a:extLst>
          </p:cNvPr>
          <p:cNvPicPr>
            <a:picLocks noChangeAspect="1" noChangeArrowheads="1"/>
          </p:cNvPicPr>
          <p:nvPr/>
        </p:nvPicPr>
        <p:blipFill>
          <a:blip r:embed="rId5"/>
          <a:srcRect/>
          <a:stretch>
            <a:fillRect/>
          </a:stretch>
        </p:blipFill>
        <p:spPr bwMode="auto">
          <a:xfrm>
            <a:off x="4788024" y="2636912"/>
            <a:ext cx="3240000" cy="2880000"/>
          </a:xfrm>
          <a:prstGeom prst="rect">
            <a:avLst/>
          </a:prstGeom>
          <a:noFill/>
        </p:spPr>
      </p:pic>
      <p:sp>
        <p:nvSpPr>
          <p:cNvPr id="10" name="矩形 9">
            <a:extLst>
              <a:ext uri="{FF2B5EF4-FFF2-40B4-BE49-F238E27FC236}">
                <a16:creationId xmlns:a16="http://schemas.microsoft.com/office/drawing/2014/main" id="{60681A5B-D9E3-0402-F99D-F6F717AE370C}"/>
              </a:ext>
            </a:extLst>
          </p:cNvPr>
          <p:cNvSpPr/>
          <p:nvPr/>
        </p:nvSpPr>
        <p:spPr>
          <a:xfrm>
            <a:off x="5515049" y="5519885"/>
            <a:ext cx="1785950" cy="400110"/>
          </a:xfrm>
          <a:prstGeom prst="rect">
            <a:avLst/>
          </a:prstGeom>
        </p:spPr>
        <p:txBody>
          <a:bodyPr wrap="square">
            <a:spAutoFit/>
          </a:bodyPr>
          <a:lstStyle/>
          <a:p>
            <a:pPr algn="ctr"/>
            <a:r>
              <a:rPr lang="zh-CN" altLang="en-US" sz="2000" dirty="0">
                <a:solidFill>
                  <a:srgbClr val="053E49"/>
                </a:solidFill>
                <a:latin typeface="微软雅黑" pitchFamily="34" charset="-122"/>
                <a:ea typeface="微软雅黑" pitchFamily="34" charset="-122"/>
              </a:rPr>
              <a:t>修复图像</a:t>
            </a:r>
            <a:endParaRPr lang="zh-CN" altLang="en-US" sz="2000" dirty="0">
              <a:solidFill>
                <a:srgbClr val="053E49"/>
              </a:solidFill>
              <a:latin typeface="微软雅黑" pitchFamily="34" charset="-122"/>
              <a:ea typeface="微软雅黑" pitchFamily="34" charset="-122"/>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face">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1723707" y="2511517"/>
            <a:ext cx="6022340" cy="3997325"/>
          </a:xfrm>
          <a:prstGeom prst="rect">
            <a:avLst/>
          </a:prstGeom>
        </p:spPr>
      </p:pic>
      <p:sp>
        <p:nvSpPr>
          <p:cNvPr id="7" name="矩形 6">
            <a:extLst>
              <a:ext uri="{FF2B5EF4-FFF2-40B4-BE49-F238E27FC236}">
                <a16:creationId xmlns:a16="http://schemas.microsoft.com/office/drawing/2014/main" id="{AD7AA9A5-F5BC-3012-2D43-6A4F5DEBE3A4}"/>
              </a:ext>
            </a:extLst>
          </p:cNvPr>
          <p:cNvSpPr/>
          <p:nvPr/>
        </p:nvSpPr>
        <p:spPr>
          <a:xfrm>
            <a:off x="400050" y="1341120"/>
            <a:ext cx="8669655"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1" dirty="0">
                <a:latin typeface="Arial" panose="020B0604020202020204" pitchFamily="34" charset="0"/>
                <a:ea typeface="宋体" panose="02010600030101010101" pitchFamily="2" charset="-122"/>
                <a:cs typeface="Arial" panose="020B0604020202020204" pitchFamily="34" charset="0"/>
                <a:sym typeface="+mn-ea"/>
              </a:rPr>
              <a:t>摄影领域</a:t>
            </a:r>
            <a:endParaRPr kumimoji="1" lang="en-US" altLang="zh-CN" sz="2800" b="1" dirty="0">
              <a:latin typeface="Arial" panose="020B0604020202020204" pitchFamily="34" charset="0"/>
              <a:ea typeface="宋体" panose="02010600030101010101" pitchFamily="2" charset="-122"/>
              <a:cs typeface="Arial" panose="020B0604020202020204" pitchFamily="34" charset="0"/>
              <a:sym typeface="+mn-ea"/>
            </a:endParaRPr>
          </a:p>
          <a:p>
            <a:pPr marL="1028700" lvl="1" indent="-5715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cs typeface="Arial" panose="020B0604020202020204" pitchFamily="34" charset="0"/>
              </a:rPr>
              <a:t>追踪拍摄对象</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400050" y="1341120"/>
            <a:ext cx="8669655"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美图工具领域</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Arial" panose="020B0604020202020204" pitchFamily="34" charset="0"/>
              <a:buChar char="•"/>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风格滤镜</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p:cNvPicPr>
            <a:picLocks noChangeAspect="1"/>
          </p:cNvPicPr>
          <p:nvPr/>
        </p:nvPicPr>
        <p:blipFill>
          <a:blip r:embed="rId4"/>
          <a:stretch>
            <a:fillRect/>
          </a:stretch>
        </p:blipFill>
        <p:spPr>
          <a:xfrm>
            <a:off x="516890" y="2379201"/>
            <a:ext cx="4178209" cy="2220217"/>
          </a:xfrm>
          <a:prstGeom prst="rect">
            <a:avLst/>
          </a:prstGeom>
        </p:spPr>
      </p:pic>
      <p:pic>
        <p:nvPicPr>
          <p:cNvPr id="10" name="图片 9"/>
          <p:cNvPicPr>
            <a:picLocks noChangeAspect="1"/>
          </p:cNvPicPr>
          <p:nvPr/>
        </p:nvPicPr>
        <p:blipFill>
          <a:blip r:embed="rId5"/>
          <a:stretch>
            <a:fillRect/>
          </a:stretch>
        </p:blipFill>
        <p:spPr>
          <a:xfrm>
            <a:off x="5058955" y="2379201"/>
            <a:ext cx="3261375" cy="2227636"/>
          </a:xfrm>
          <a:prstGeom prst="rect">
            <a:avLst/>
          </a:prstGeom>
        </p:spPr>
      </p:pic>
      <p:pic>
        <p:nvPicPr>
          <p:cNvPr id="6" name="图片 5">
            <a:extLst>
              <a:ext uri="{FF2B5EF4-FFF2-40B4-BE49-F238E27FC236}">
                <a16:creationId xmlns:a16="http://schemas.microsoft.com/office/drawing/2014/main" id="{2E665F01-2AFB-EEB9-FF2D-4C579A38C4BB}"/>
              </a:ext>
            </a:extLst>
          </p:cNvPr>
          <p:cNvPicPr>
            <a:picLocks noChangeAspect="1"/>
          </p:cNvPicPr>
          <p:nvPr/>
        </p:nvPicPr>
        <p:blipFill>
          <a:blip r:embed="rId6"/>
          <a:stretch>
            <a:fillRect/>
          </a:stretch>
        </p:blipFill>
        <p:spPr>
          <a:xfrm>
            <a:off x="1962861" y="3509467"/>
            <a:ext cx="5698156" cy="30451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400050" y="1341120"/>
            <a:ext cx="8105321"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医学领域</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Arial" panose="020B0604020202020204" pitchFamily="34" charset="0"/>
              <a:buChar char="•"/>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细胞分类、染色体分析、癌细胞识别等显微图像分析</a:t>
            </a: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Picture 18" descr="K4">
            <a:extLst>
              <a:ext uri="{FF2B5EF4-FFF2-40B4-BE49-F238E27FC236}">
                <a16:creationId xmlns:a16="http://schemas.microsoft.com/office/drawing/2014/main" id="{E790F19D-3916-71B8-929F-0D669B7D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435" y="3036531"/>
            <a:ext cx="496622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 descr="K4 IMM">
            <a:extLst>
              <a:ext uri="{FF2B5EF4-FFF2-40B4-BE49-F238E27FC236}">
                <a16:creationId xmlns:a16="http://schemas.microsoft.com/office/drawing/2014/main" id="{E635EF91-40F7-704E-11C4-071D75A09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829" t="2634" r="19293" b="8131"/>
          <a:stretch>
            <a:fillRect/>
          </a:stretch>
        </p:blipFill>
        <p:spPr bwMode="auto">
          <a:xfrm>
            <a:off x="101598" y="3052515"/>
            <a:ext cx="3887787" cy="3724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68C2F0-68E3-345F-933C-E65B5F7A0088}"/>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717B2663-6CB7-739E-CF93-10AB651405F4}"/>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a:extLst>
              <a:ext uri="{FF2B5EF4-FFF2-40B4-BE49-F238E27FC236}">
                <a16:creationId xmlns:a16="http://schemas.microsoft.com/office/drawing/2014/main" id="{3E10B6FA-8F75-E39F-7FF9-900BBA1B0ACF}"/>
              </a:ext>
            </a:extLst>
          </p:cNvPr>
          <p:cNvGrpSpPr/>
          <p:nvPr/>
        </p:nvGrpSpPr>
        <p:grpSpPr>
          <a:xfrm>
            <a:off x="1309670" y="5886856"/>
            <a:ext cx="6986498" cy="738289"/>
            <a:chOff x="1584506" y="5896006"/>
            <a:chExt cx="6986498" cy="738289"/>
          </a:xfrm>
        </p:grpSpPr>
        <p:sp>
          <p:nvSpPr>
            <p:cNvPr id="20" name="副标题 2">
              <a:extLst>
                <a:ext uri="{FF2B5EF4-FFF2-40B4-BE49-F238E27FC236}">
                  <a16:creationId xmlns:a16="http://schemas.microsoft.com/office/drawing/2014/main" id="{A41DFA3F-0FB9-1D22-8F81-5E063904DD25}"/>
                </a:ext>
              </a:extLst>
            </p:cNvPr>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2">
                      <a:lumMod val="75000"/>
                    </a:schemeClr>
                  </a:solidFill>
                  <a:latin typeface="SimHei" charset="-122"/>
                  <a:ea typeface="SimHei" charset="-122"/>
                  <a:cs typeface="SimHei" charset="-122"/>
                </a:rPr>
                <a:t>南京信息工程大学</a:t>
              </a:r>
            </a:p>
          </p:txBody>
        </p:sp>
        <p:sp>
          <p:nvSpPr>
            <p:cNvPr id="24" name="副标题 2">
              <a:extLst>
                <a:ext uri="{FF2B5EF4-FFF2-40B4-BE49-F238E27FC236}">
                  <a16:creationId xmlns:a16="http://schemas.microsoft.com/office/drawing/2014/main" id="{824D5BC6-8F85-259A-6A2D-7502F4DCB19B}"/>
                </a:ext>
              </a:extLst>
            </p:cNvPr>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宋体" panose="02010600030101010101" pitchFamily="2" charset="-122"/>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宋体" panose="02010600030101010101" pitchFamily="2" charset="-122"/>
                <a:cs typeface="Times New Roman" panose="02020503050405090304" charset="0"/>
              </a:endParaRPr>
            </a:p>
          </p:txBody>
        </p:sp>
      </p:grpSp>
      <p:sp>
        <p:nvSpPr>
          <p:cNvPr id="2" name="标题 1">
            <a:extLst>
              <a:ext uri="{FF2B5EF4-FFF2-40B4-BE49-F238E27FC236}">
                <a16:creationId xmlns:a16="http://schemas.microsoft.com/office/drawing/2014/main" id="{519893D1-9829-23CA-DD5E-0BE1ACC12C87}"/>
              </a:ext>
            </a:extLst>
          </p:cNvPr>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a:extLst>
              <a:ext uri="{FF2B5EF4-FFF2-40B4-BE49-F238E27FC236}">
                <a16:creationId xmlns:a16="http://schemas.microsoft.com/office/drawing/2014/main" id="{420FD7B0-4069-CBF2-3542-A9499CE4FDF4}"/>
              </a:ext>
            </a:extLst>
          </p:cNvPr>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dirty="0">
                <a:latin typeface="华光标题宋_CNKI" panose="02000500000000000000" pitchFamily="2" charset="-122"/>
                <a:ea typeface="华光标题宋_CNKI" panose="02000500000000000000" pitchFamily="2" charset="-122"/>
                <a:cs typeface="Times New Roman" panose="02020503050405090304" charset="0"/>
              </a:rPr>
              <a:t>2</a:t>
            </a:r>
            <a:r>
              <a:rPr lang="zh-CN" altLang="en-US" dirty="0">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sz="2400" dirty="0">
                <a:latin typeface="华光标题宋_CNKI" panose="02000500000000000000" pitchFamily="2" charset="-122"/>
                <a:ea typeface="华光标题宋_CNKI" panose="02000500000000000000" pitchFamily="2" charset="-122"/>
                <a:cs typeface="Times New Roman" panose="02020603050405020304" pitchFamily="18" charset="0"/>
              </a:rPr>
              <a:t>数字图像基础</a:t>
            </a:r>
            <a:endParaRPr lang="zh-CN" altLang="en-US" dirty="0">
              <a:latin typeface="华光标题宋_CNKI" panose="02000500000000000000" pitchFamily="2" charset="-122"/>
              <a:ea typeface="华光标题宋_CNKI" panose="02000500000000000000" pitchFamily="2" charset="-122"/>
              <a:cs typeface="SimHei" charset="-122"/>
            </a:endParaRPr>
          </a:p>
        </p:txBody>
      </p:sp>
      <p:pic>
        <p:nvPicPr>
          <p:cNvPr id="18" name="图片 17">
            <a:extLst>
              <a:ext uri="{FF2B5EF4-FFF2-40B4-BE49-F238E27FC236}">
                <a16:creationId xmlns:a16="http://schemas.microsoft.com/office/drawing/2014/main" id="{A6CF6D77-7C7F-700E-0291-FED52D262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103" y="5725032"/>
            <a:ext cx="872370" cy="853287"/>
          </a:xfrm>
          <a:prstGeom prst="rect">
            <a:avLst/>
          </a:prstGeom>
        </p:spPr>
      </p:pic>
      <p:sp>
        <p:nvSpPr>
          <p:cNvPr id="12" name="矩形 11">
            <a:extLst>
              <a:ext uri="{FF2B5EF4-FFF2-40B4-BE49-F238E27FC236}">
                <a16:creationId xmlns:a16="http://schemas.microsoft.com/office/drawing/2014/main" id="{193E28A3-1365-C2E7-8A99-8D8B502C826E}"/>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89D275B1-3CB9-F76B-3772-F8EC8BABAA1D}"/>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E0ADDE4-CB3B-8A72-F966-E2947FED53FC}"/>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DDFD0EA-0A57-5726-B857-CB8AC58C9791}"/>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EE0DD3A-3677-C908-0FDE-395D19444F33}"/>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7824F71-22B7-C34B-1F91-B32A2A6841A8}"/>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09D8ABC-0B12-EB4F-02AE-CCFEA585B693}"/>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13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309013" y="1491217"/>
            <a:ext cx="8669655" cy="2668423"/>
          </a:xfrm>
          <a:prstGeom prst="rect">
            <a:avLst/>
          </a:prstGeom>
        </p:spPr>
        <p:txBody>
          <a:bodyPr wrap="square">
            <a:spAutoFit/>
          </a:bodyPr>
          <a:lstStyle/>
          <a:p>
            <a:pPr marL="342900"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什么是</a:t>
            </a:r>
            <a:r>
              <a:rPr kumimoji="1" lang="zh-CN" altLang="en-US" sz="2800" b="1" dirty="0">
                <a:solidFill>
                  <a:srgbClr val="FF0000"/>
                </a:solidFill>
                <a:latin typeface="Times New Roman Bold" panose="02020503050405090304" charset="0"/>
                <a:ea typeface="宋体" panose="02010600030101010101" pitchFamily="2" charset="-122"/>
                <a:cs typeface="Times New Roman" panose="02020503050405090304" charset="0"/>
              </a:rPr>
              <a:t>图像</a:t>
            </a:r>
            <a:r>
              <a:rPr kumimoji="1" lang="zh-CN" altLang="en-US" sz="2800" dirty="0">
                <a:latin typeface="Times New Roman" panose="02020503050405090304" charset="0"/>
                <a:ea typeface="宋体" panose="02010600030101010101" pitchFamily="2" charset="-122"/>
                <a:cs typeface="Times New Roman" panose="02020503050405090304" charset="0"/>
              </a:rPr>
              <a:t>？</a:t>
            </a:r>
          </a:p>
          <a:p>
            <a:pPr marL="342900"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图像定义为一个二维函数f(x,y)</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x,y是空间坐标</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f(x,y)是点</a:t>
            </a:r>
            <a:r>
              <a:rPr kumimoji="1" lang="en-US" altLang="zh-CN" sz="2800" dirty="0">
                <a:latin typeface="Times New Roman" panose="02020503050405090304" charset="0"/>
                <a:ea typeface="宋体" panose="02010600030101010101" pitchFamily="2" charset="-122"/>
                <a:cs typeface="Times New Roman" panose="02020503050405090304" charset="0"/>
              </a:rPr>
              <a:t>(</a:t>
            </a:r>
            <a:r>
              <a:rPr kumimoji="1" lang="zh-CN" altLang="en-US" sz="2800" dirty="0">
                <a:latin typeface="Times New Roman" panose="02020503050405090304" charset="0"/>
                <a:ea typeface="宋体" panose="02010600030101010101" pitchFamily="2" charset="-122"/>
                <a:cs typeface="Times New Roman" panose="02020503050405090304" charset="0"/>
              </a:rPr>
              <a:t>x,y</a:t>
            </a:r>
            <a:r>
              <a:rPr kumimoji="1" lang="en-US" altLang="zh-CN" sz="2800" dirty="0">
                <a:latin typeface="Times New Roman" panose="02020503050405090304" charset="0"/>
                <a:ea typeface="宋体" panose="02010600030101010101" pitchFamily="2" charset="-122"/>
                <a:cs typeface="Times New Roman" panose="02020503050405090304" charset="0"/>
              </a:rPr>
              <a:t>)</a:t>
            </a:r>
            <a:r>
              <a:rPr kumimoji="1" lang="zh-CN" altLang="en-US" sz="2800" dirty="0">
                <a:latin typeface="Times New Roman" panose="02020503050405090304" charset="0"/>
                <a:ea typeface="宋体" panose="02010600030101010101" pitchFamily="2" charset="-122"/>
                <a:cs typeface="Times New Roman" panose="02020503050405090304" charset="0"/>
              </a:rPr>
              <a:t>的幅值 </a:t>
            </a:r>
            <a:r>
              <a:rPr kumimoji="1" lang="en-US" altLang="zh-CN" sz="2800" dirty="0">
                <a:latin typeface="Times New Roman" panose="02020503050405090304" charset="0"/>
                <a:ea typeface="宋体" panose="02010600030101010101" pitchFamily="2" charset="-122"/>
                <a:cs typeface="Times New Roman" panose="02020503050405090304" charset="0"/>
              </a:rPr>
              <a:t>(</a:t>
            </a:r>
            <a:r>
              <a:rPr kumimoji="1" lang="zh-CN" altLang="en-US" sz="2800" dirty="0">
                <a:latin typeface="Times New Roman" panose="02020503050405090304" charset="0"/>
                <a:ea typeface="宋体" panose="02010600030101010101" pitchFamily="2" charset="-122"/>
                <a:cs typeface="Times New Roman" panose="02020503050405090304" charset="0"/>
              </a:rPr>
              <a:t>表示灰度或者强度</a:t>
            </a:r>
            <a:r>
              <a:rPr kumimoji="1" lang="en-US" altLang="zh-CN" sz="2800" dirty="0">
                <a:latin typeface="Times New Roman" panose="02020503050405090304" charset="0"/>
                <a:ea typeface="宋体" panose="02010600030101010101" pitchFamily="2" charset="-122"/>
                <a:cs typeface="Times New Roman" panose="02020503050405090304" charset="0"/>
              </a:rPr>
              <a:t>)</a:t>
            </a:r>
            <a:endParaRPr kumimoji="1" lang="zh-CN" altLang="en-US" sz="2800" dirty="0">
              <a:latin typeface="Times New Roman" panose="02020503050405090304" charset="0"/>
              <a:ea typeface="宋体" panose="02010600030101010101" pitchFamily="2" charset="-122"/>
              <a:cs typeface="Times New Roman" panose="02020503050405090304" charset="0"/>
            </a:endParaRPr>
          </a:p>
          <a:p>
            <a:pPr marL="342900" indent="-342900" fontAlgn="auto">
              <a:spcBef>
                <a:spcPts val="600"/>
              </a:spcBef>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endParaRPr>
          </a:p>
        </p:txBody>
      </p:sp>
      <p:grpSp>
        <p:nvGrpSpPr>
          <p:cNvPr id="30" name="组合 29"/>
          <p:cNvGrpSpPr/>
          <p:nvPr/>
        </p:nvGrpSpPr>
        <p:grpSpPr>
          <a:xfrm>
            <a:off x="1391780" y="3906346"/>
            <a:ext cx="5927979" cy="2873276"/>
            <a:chOff x="2309" y="6062"/>
            <a:chExt cx="11781" cy="5677"/>
          </a:xfrm>
        </p:grpSpPr>
        <p:sp>
          <p:nvSpPr>
            <p:cNvPr id="31" name="object 6"/>
            <p:cNvSpPr/>
            <p:nvPr/>
          </p:nvSpPr>
          <p:spPr>
            <a:xfrm>
              <a:off x="3203" y="6062"/>
              <a:ext cx="4650" cy="4780"/>
            </a:xfrm>
            <a:prstGeom prst="rect">
              <a:avLst/>
            </a:prstGeom>
            <a:blipFill>
              <a:blip r:embed="rId3" cstate="print"/>
              <a:stretch>
                <a:fillRect/>
              </a:stretch>
            </a:blipFill>
          </p:spPr>
          <p:txBody>
            <a:bodyPr wrap="square" lIns="0" tIns="0" rIns="0" bIns="0" rtlCol="0"/>
            <a:lstStyle/>
            <a:p>
              <a:endParaRPr/>
            </a:p>
          </p:txBody>
        </p:sp>
        <p:sp>
          <p:nvSpPr>
            <p:cNvPr id="32" name="object 7"/>
            <p:cNvSpPr/>
            <p:nvPr/>
          </p:nvSpPr>
          <p:spPr>
            <a:xfrm>
              <a:off x="9440" y="6062"/>
              <a:ext cx="4650" cy="4780"/>
            </a:xfrm>
            <a:prstGeom prst="rect">
              <a:avLst/>
            </a:prstGeom>
            <a:blipFill>
              <a:blip r:embed="rId4" cstate="print"/>
              <a:stretch>
                <a:fillRect/>
              </a:stretch>
            </a:blipFill>
          </p:spPr>
          <p:txBody>
            <a:bodyPr wrap="square" lIns="0" tIns="0" rIns="0" bIns="0" rtlCol="0"/>
            <a:lstStyle/>
            <a:p>
              <a:endParaRPr/>
            </a:p>
          </p:txBody>
        </p:sp>
        <p:sp>
          <p:nvSpPr>
            <p:cNvPr id="33"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sp>
          <p:nvSpPr>
            <p:cNvPr id="34" name="object 9"/>
            <p:cNvSpPr/>
            <p:nvPr/>
          </p:nvSpPr>
          <p:spPr>
            <a:xfrm>
              <a:off x="286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35" name="object 10"/>
            <p:cNvSpPr txBox="1"/>
            <p:nvPr/>
          </p:nvSpPr>
          <p:spPr>
            <a:xfrm>
              <a:off x="5925" y="10842"/>
              <a:ext cx="280" cy="687"/>
            </a:xfrm>
            <a:prstGeom prst="rect">
              <a:avLst/>
            </a:prstGeom>
          </p:spPr>
          <p:txBody>
            <a:bodyPr vert="horz" wrap="square" lIns="0" tIns="0" rIns="0" bIns="0" rtlCol="0">
              <a:spAutoFit/>
            </a:bodyPr>
            <a:lstStyle/>
            <a:p>
              <a:pPr marL="12700">
                <a:lnSpc>
                  <a:spcPts val="2835"/>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6" name="object 11"/>
            <p:cNvSpPr txBox="1"/>
            <p:nvPr/>
          </p:nvSpPr>
          <p:spPr>
            <a:xfrm>
              <a:off x="2309"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7" name="object 12"/>
            <p:cNvSpPr txBox="1"/>
            <p:nvPr/>
          </p:nvSpPr>
          <p:spPr>
            <a:xfrm>
              <a:off x="8772"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8" name="object 13"/>
            <p:cNvSpPr txBox="1"/>
            <p:nvPr/>
          </p:nvSpPr>
          <p:spPr>
            <a:xfrm>
              <a:off x="12431" y="1105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9" name="object 14"/>
            <p:cNvSpPr/>
            <p:nvPr/>
          </p:nvSpPr>
          <p:spPr>
            <a:xfrm>
              <a:off x="910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40" name="object 15"/>
            <p:cNvSpPr/>
            <p:nvPr/>
          </p:nvSpPr>
          <p:spPr>
            <a:xfrm>
              <a:off x="12163"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grpSp>
      <p:pic>
        <p:nvPicPr>
          <p:cNvPr id="6" name="图片 5">
            <a:extLst>
              <a:ext uri="{FF2B5EF4-FFF2-40B4-BE49-F238E27FC236}">
                <a16:creationId xmlns:a16="http://schemas.microsoft.com/office/drawing/2014/main" id="{FC81D62A-8A39-9670-A9C5-0645E6A0B7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7" name="标题 1">
            <a:extLst>
              <a:ext uri="{FF2B5EF4-FFF2-40B4-BE49-F238E27FC236}">
                <a16:creationId xmlns:a16="http://schemas.microsoft.com/office/drawing/2014/main" id="{DBCDDF2B-E470-5FD0-6FEB-5C2D279ACCA9}"/>
              </a:ext>
            </a:extLst>
          </p:cNvPr>
          <p:cNvSpPr txBox="1"/>
          <p:nvPr/>
        </p:nvSpPr>
        <p:spPr>
          <a:xfrm>
            <a:off x="1800448" y="668398"/>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 to DIP</a:t>
            </a:r>
          </a:p>
        </p:txBody>
      </p:sp>
      <p:sp>
        <p:nvSpPr>
          <p:cNvPr id="10" name="标题 5">
            <a:extLst>
              <a:ext uri="{FF2B5EF4-FFF2-40B4-BE49-F238E27FC236}">
                <a16:creationId xmlns:a16="http://schemas.microsoft.com/office/drawing/2014/main" id="{8EA4ABCA-2E0F-C532-722D-6D0793E37F5F}"/>
              </a:ext>
            </a:extLst>
          </p:cNvPr>
          <p:cNvSpPr txBox="1">
            <a:spLocks/>
          </p:cNvSpPr>
          <p:nvPr/>
        </p:nvSpPr>
        <p:spPr>
          <a:xfrm>
            <a:off x="472504" y="346219"/>
            <a:ext cx="214249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solidFill>
                  <a:schemeClr val="tx2">
                    <a:lumMod val="75000"/>
                  </a:schemeClr>
                </a:solidFill>
                <a:latin typeface="华光大标宋_CNKI" panose="02000500000000000000" pitchFamily="2" charset="-122"/>
                <a:ea typeface="华光大标宋_CNKI" panose="02000500000000000000" pitchFamily="2" charset="-122"/>
                <a:cs typeface="SimHei" charset="-122"/>
              </a:rPr>
              <a:t>绪论</a:t>
            </a:r>
            <a:endPar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endParaRPr>
          </a:p>
        </p:txBody>
      </p:sp>
      <p:cxnSp>
        <p:nvCxnSpPr>
          <p:cNvPr id="11" name="直线连接符 4">
            <a:extLst>
              <a:ext uri="{FF2B5EF4-FFF2-40B4-BE49-F238E27FC236}">
                <a16:creationId xmlns:a16="http://schemas.microsoft.com/office/drawing/2014/main" id="{773C3E18-7CAD-BDA4-7DB2-0A1F168F7DE6}"/>
              </a:ext>
            </a:extLst>
          </p:cNvPr>
          <p:cNvCxnSpPr>
            <a:cxnSpLocks/>
          </p:cNvCxnSpPr>
          <p:nvPr/>
        </p:nvCxnSpPr>
        <p:spPr>
          <a:xfrm>
            <a:off x="2114550" y="597634"/>
            <a:ext cx="51292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0D643182-5545-ADEA-2830-8449779A0637}"/>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051" y="102604"/>
            <a:ext cx="1331845" cy="795654"/>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目录</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481267" y="539660"/>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5366" y="431056"/>
            <a:ext cx="3230555" cy="1089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Contents</a:t>
            </a:r>
            <a:endParaRPr lang="zh-CN" altLang="en-US" sz="2400" b="1" dirty="0">
              <a:latin typeface="Times New Roman" panose="02020503050405090304" charset="0"/>
              <a:ea typeface="宋体" panose="02010600030101010101" pitchFamily="2" charset="-122"/>
              <a:cs typeface="Times New Roman" panose="02020503050405090304" charset="0"/>
            </a:endParaRP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0" name="矩形 49"/>
          <p:cNvSpPr/>
          <p:nvPr/>
        </p:nvSpPr>
        <p:spPr>
          <a:xfrm>
            <a:off x="399597" y="1642044"/>
            <a:ext cx="4121641" cy="1615827"/>
          </a:xfrm>
          <a:prstGeom prst="rect">
            <a:avLst/>
          </a:prstGeom>
        </p:spPr>
        <p:txBody>
          <a:bodyPr wrap="none">
            <a:spAutoFit/>
          </a:bodyPr>
          <a:lstStyle/>
          <a:p>
            <a:pPr marL="342900"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图像的采样和量化</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spcBef>
                <a:spcPts val="1800"/>
              </a:spcBef>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像素间的一些基本关系</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数字图像基础</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4" name="Title 4">
            <a:extLst>
              <a:ext uri="{FF2B5EF4-FFF2-40B4-BE49-F238E27FC236}">
                <a16:creationId xmlns:a16="http://schemas.microsoft.com/office/drawing/2014/main" id="{BABE0890-12CB-6F08-0E25-AD1691C210B6}"/>
              </a:ext>
            </a:extLst>
          </p:cNvPr>
          <p:cNvSpPr txBox="1">
            <a:spLocks/>
          </p:cNvSpPr>
          <p:nvPr/>
        </p:nvSpPr>
        <p:spPr>
          <a:xfrm>
            <a:off x="0" y="2420888"/>
            <a:ext cx="9144000" cy="1731961"/>
          </a:xfrm>
          <a:prstGeom prst="rect">
            <a:avLst/>
          </a:prstGeom>
          <a:solidFill>
            <a:srgbClr val="2B7F91"/>
          </a:solidFill>
          <a:ln>
            <a:noFill/>
          </a:ln>
        </p:spPr>
        <p:txBody>
          <a:bodyPr vert="horz" lIns="91440" tIns="45720" rIns="91440" bIns="45720" rtlCol="0" anchor="ctr" anchorCtr="0">
            <a:normAutofit/>
          </a:bodyPr>
          <a:lstStyle>
            <a:lvl1pPr algn="ctr" defTabSz="685800" rtl="0" eaLnBrk="1" latinLnBrk="0" hangingPunct="1">
              <a:lnSpc>
                <a:spcPct val="99000"/>
              </a:lnSpc>
              <a:spcBef>
                <a:spcPct val="0"/>
              </a:spcBef>
              <a:buNone/>
              <a:defRPr sz="6000" kern="1200">
                <a:solidFill>
                  <a:schemeClr val="bg1"/>
                </a:solidFill>
                <a:latin typeface="+mj-lt"/>
                <a:ea typeface="+mj-ea"/>
                <a:cs typeface="+mj-cs"/>
              </a:defRPr>
            </a:lvl1pPr>
          </a:lstStyle>
          <a:p>
            <a:pPr marL="0" marR="0" lvl="0" indent="0" algn="ctr" defTabSz="685800" rtl="0" eaLnBrk="1" fontAlgn="auto" latinLnBrk="0" hangingPunct="1">
              <a:lnSpc>
                <a:spcPct val="99000"/>
              </a:lnSpc>
              <a:spcBef>
                <a:spcPct val="0"/>
              </a:spcBef>
              <a:spcAft>
                <a:spcPts val="0"/>
              </a:spcAft>
              <a:buClrTx/>
              <a:buSzTx/>
              <a:buFontTx/>
              <a:buNone/>
              <a:tabLst/>
              <a:defRPr/>
            </a:pPr>
            <a:r>
              <a:rPr kumimoji="0" lang="zh-CN" altLang="en-US" sz="6000" b="0" i="0" u="none" strike="noStrike" kern="1200" cap="none" spc="0" normalizeH="0" baseline="0" noProof="0" dirty="0">
                <a:ln>
                  <a:noFill/>
                </a:ln>
                <a:solidFill>
                  <a:sysClr val="window" lastClr="FFFFFF"/>
                </a:solidFill>
                <a:effectLst/>
                <a:uLnTx/>
                <a:uFillTx/>
                <a:latin typeface="黑体" pitchFamily="2" charset="-122"/>
                <a:ea typeface="黑体" pitchFamily="2" charset="-122"/>
                <a:cs typeface="+mj-cs"/>
              </a:rPr>
              <a:t>图像的</a:t>
            </a:r>
            <a:r>
              <a:rPr lang="zh-CN" altLang="en-US" dirty="0">
                <a:solidFill>
                  <a:sysClr val="window" lastClr="FFFFFF"/>
                </a:solidFill>
                <a:latin typeface="黑体" pitchFamily="2" charset="-122"/>
                <a:ea typeface="黑体" pitchFamily="2" charset="-122"/>
              </a:rPr>
              <a:t>采样与量化</a:t>
            </a:r>
            <a:endParaRPr kumimoji="0" lang="zh-CN" altLang="en-US" sz="6000" b="0" i="0" u="none" strike="noStrike" kern="1200" cap="none" spc="0" normalizeH="0" baseline="0" noProof="0" dirty="0">
              <a:ln>
                <a:noFill/>
              </a:ln>
              <a:solidFill>
                <a:sysClr val="window" lastClr="FFFFFF"/>
              </a:solidFill>
              <a:effectLst/>
              <a:uLnTx/>
              <a:uFillTx/>
              <a:latin typeface="Century Schoolbook" panose="02040604050505020304"/>
              <a:ea typeface="华文楷体" panose="02010600040101010101" pitchFamily="2" charset="-122"/>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318051" y="1294002"/>
            <a:ext cx="8669655" cy="7380482"/>
          </a:xfrm>
          <a:prstGeom prst="rect">
            <a:avLst/>
          </a:prstGeom>
        </p:spPr>
        <p:txBody>
          <a:bodyPr wrap="square">
            <a:spAutoFit/>
          </a:bodyPr>
          <a:lstStyle/>
          <a:p>
            <a:pPr marL="342900" indent="-342900" fontAlgn="auto">
              <a:lnSpc>
                <a:spcPct val="120000"/>
              </a:lnSpc>
              <a:buFont typeface="Wingdings" panose="05000000000000000000" pitchFamily="2" charset="2"/>
              <a:buChar char="n"/>
            </a:pPr>
            <a:r>
              <a:rPr kumimoji="1" lang="zh-CN" altLang="en-US" sz="2400" b="1" dirty="0">
                <a:latin typeface="宋体" panose="02010600030101010101" pitchFamily="2" charset="-122"/>
                <a:ea typeface="宋体" panose="02010600030101010101" pitchFamily="2" charset="-122"/>
                <a:cs typeface="Times New Roman" panose="02020503050405090304" charset="0"/>
                <a:sym typeface="+mn-ea"/>
              </a:rPr>
              <a:t>数字图像处理的基本步骤</a:t>
            </a:r>
          </a:p>
          <a:p>
            <a:pPr marL="914400" lvl="1" indent="-457200" fontAlgn="auto">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sym typeface="+mn-ea"/>
              </a:rPr>
              <a:t>图像获取是数字图像处理的第一步</a:t>
            </a:r>
            <a:endParaRPr lang="en-US" altLang="zh-CN" sz="2400" dirty="0">
              <a:latin typeface="宋体" panose="02010600030101010101" pitchFamily="2" charset="-122"/>
              <a:ea typeface="宋体" panose="02010600030101010101" pitchFamily="2" charset="-122"/>
              <a:cs typeface="Times New Roman" panose="02020603050405020304" pitchFamily="18" charset="0"/>
              <a:sym typeface="+mn-ea"/>
            </a:endParaRPr>
          </a:p>
          <a:p>
            <a:pPr marL="914400" lvl="1" indent="-4572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rPr>
              <a:t>自然场景的光线到达传感器，</a:t>
            </a:r>
            <a:r>
              <a:rPr lang="zh-CN" altLang="en-US" sz="2400" dirty="0">
                <a:solidFill>
                  <a:srgbClr val="7D428F"/>
                </a:solidFill>
                <a:latin typeface="宋体" panose="02010600030101010101" pitchFamily="2" charset="-122"/>
                <a:ea typeface="宋体" panose="02010600030101010101" pitchFamily="2" charset="-122"/>
                <a:cs typeface="Times New Roman" panose="02020603050405020304" pitchFamily="18" charset="0"/>
              </a:rPr>
              <a:t>感光元件</a:t>
            </a:r>
            <a:r>
              <a:rPr lang="zh-CN" altLang="en-US" sz="2400" dirty="0">
                <a:latin typeface="宋体" panose="02010600030101010101" pitchFamily="2" charset="-122"/>
                <a:ea typeface="宋体" panose="02010600030101010101" pitchFamily="2" charset="-122"/>
                <a:cs typeface="Times New Roman" panose="02020603050405020304" pitchFamily="18" charset="0"/>
              </a:rPr>
              <a:t>感应光线，并将光信号转变成电信号，通过</a:t>
            </a:r>
            <a:r>
              <a:rPr lang="zh-CN" altLang="en-US" sz="2400" dirty="0">
                <a:solidFill>
                  <a:srgbClr val="7D428F"/>
                </a:solidFill>
                <a:latin typeface="宋体" panose="02010600030101010101" pitchFamily="2" charset="-122"/>
                <a:ea typeface="宋体" panose="02010600030101010101" pitchFamily="2" charset="-122"/>
                <a:cs typeface="Times New Roman" panose="02020603050405020304" pitchFamily="18" charset="0"/>
              </a:rPr>
              <a:t>模数转换器</a:t>
            </a:r>
            <a:r>
              <a:rPr lang="zh-CN" altLang="en-US" sz="2400" dirty="0">
                <a:latin typeface="宋体" panose="02010600030101010101" pitchFamily="2" charset="-122"/>
                <a:ea typeface="宋体" panose="02010600030101010101" pitchFamily="2" charset="-122"/>
                <a:cs typeface="Times New Roman" panose="02020603050405020304" pitchFamily="18" charset="0"/>
              </a:rPr>
              <a:t>将模拟信号转换成数字信号</a:t>
            </a:r>
          </a:p>
          <a:p>
            <a:pPr marL="914400" lvl="1" indent="-4572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数字图像的储存方式以</a:t>
            </a:r>
            <a:r>
              <a:rPr lang="zh-CN" altLang="en-US" sz="2400" dirty="0">
                <a:solidFill>
                  <a:srgbClr val="7D428F"/>
                </a:solidFill>
                <a:latin typeface="宋体" panose="02010600030101010101" pitchFamily="2" charset="-122"/>
                <a:ea typeface="宋体" panose="02010600030101010101" pitchFamily="2" charset="-122"/>
              </a:rPr>
              <a:t>像素</a:t>
            </a:r>
            <a:r>
              <a:rPr lang="zh-CN" altLang="en-US" sz="2400" dirty="0">
                <a:latin typeface="宋体" panose="02010600030101010101" pitchFamily="2" charset="-122"/>
                <a:ea typeface="宋体" panose="02010600030101010101" pitchFamily="2" charset="-122"/>
                <a:cs typeface="Times New Roman" panose="02020603050405020304" pitchFamily="18" charset="0"/>
              </a:rPr>
              <a:t>为单位，传感器阵列上</a:t>
            </a:r>
            <a:r>
              <a:rPr lang="zh-CN" altLang="en-US" sz="2400" dirty="0">
                <a:solidFill>
                  <a:srgbClr val="7D428F"/>
                </a:solidFill>
                <a:latin typeface="宋体" panose="02010600030101010101" pitchFamily="2" charset="-122"/>
                <a:ea typeface="宋体" panose="02010600030101010101" pitchFamily="2" charset="-122"/>
              </a:rPr>
              <a:t>感光元</a:t>
            </a:r>
            <a:r>
              <a:rPr lang="zh-CN" altLang="en-US" sz="2400" dirty="0">
                <a:latin typeface="宋体" panose="02010600030101010101" pitchFamily="2" charset="-122"/>
                <a:ea typeface="宋体" panose="02010600030101010101" pitchFamily="2" charset="-122"/>
                <a:cs typeface="Times New Roman" panose="02020603050405020304" pitchFamily="18" charset="0"/>
              </a:rPr>
              <a:t>对应数字图像中的</a:t>
            </a:r>
            <a:r>
              <a:rPr lang="zh-CN" altLang="en-US" sz="2400" dirty="0">
                <a:solidFill>
                  <a:srgbClr val="7D428F"/>
                </a:solidFill>
                <a:latin typeface="宋体" panose="02010600030101010101" pitchFamily="2" charset="-122"/>
                <a:ea typeface="宋体" panose="02010600030101010101" pitchFamily="2" charset="-122"/>
              </a:rPr>
              <a:t>像素</a:t>
            </a:r>
            <a:endParaRPr lang="zh-CN" altLang="en-US" sz="2400" dirty="0">
              <a:latin typeface="宋体" panose="02010600030101010101" pitchFamily="2" charset="-122"/>
              <a:ea typeface="宋体" panose="02010600030101010101" pitchFamily="2" charset="-122"/>
            </a:endParaRPr>
          </a:p>
          <a:p>
            <a:pPr marL="914400" lvl="1" indent="-457200" fontAlgn="auto">
              <a:buFont typeface="Arial" panose="020B0604020202020204" pitchFamily="34" charset="0"/>
              <a:buChar char="•"/>
            </a:pPr>
            <a:endParaRPr kumimoji="1" lang="zh-CN" altLang="en-US" sz="20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宋体" panose="02010600030101010101" pitchFamily="2" charset="-122"/>
              <a:ea typeface="宋体" panose="02010600030101010101" pitchFamily="2" charset="-122"/>
              <a:cs typeface="Times New Roman" panose="02020503050405090304" charset="0"/>
              <a:sym typeface="+mn-ea"/>
            </a:endParaRPr>
          </a:p>
        </p:txBody>
      </p:sp>
      <p:pic>
        <p:nvPicPr>
          <p:cNvPr id="16388" name="Picture 4" descr="成像"/>
          <p:cNvPicPr>
            <a:picLocks noChangeAspect="1"/>
          </p:cNvPicPr>
          <p:nvPr/>
        </p:nvPicPr>
        <p:blipFill>
          <a:blip r:embed="rId4"/>
          <a:stretch>
            <a:fillRect/>
          </a:stretch>
        </p:blipFill>
        <p:spPr>
          <a:xfrm>
            <a:off x="318051" y="4459904"/>
            <a:ext cx="4237908" cy="2398096"/>
          </a:xfrm>
          <a:prstGeom prst="rect">
            <a:avLst/>
          </a:prstGeom>
          <a:noFill/>
          <a:ln w="9525">
            <a:noFill/>
          </a:ln>
        </p:spPr>
      </p:pic>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数字图像基础</a:t>
            </a:r>
          </a:p>
        </p:txBody>
      </p:sp>
      <p:cxnSp>
        <p:nvCxnSpPr>
          <p:cNvPr id="11" name="直线连接符 4"/>
          <p:cNvCxnSpPr>
            <a:cxnSpLocks/>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5" name="文本框 4">
            <a:extLst>
              <a:ext uri="{FF2B5EF4-FFF2-40B4-BE49-F238E27FC236}">
                <a16:creationId xmlns:a16="http://schemas.microsoft.com/office/drawing/2014/main" id="{FD546BAA-AC7C-9212-D406-903995B0B282}"/>
              </a:ext>
            </a:extLst>
          </p:cNvPr>
          <p:cNvSpPr txBox="1"/>
          <p:nvPr/>
        </p:nvSpPr>
        <p:spPr>
          <a:xfrm>
            <a:off x="4279726" y="6002327"/>
            <a:ext cx="8263179" cy="461665"/>
          </a:xfrm>
          <a:prstGeom prst="rect">
            <a:avLst/>
          </a:prstGeom>
          <a:noFill/>
        </p:spPr>
        <p:txBody>
          <a:bodyPr wrap="square">
            <a:spAutoFit/>
          </a:bodyPr>
          <a:lstStyle/>
          <a:p>
            <a:pPr lvl="1" fontAlgn="auto"/>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连续图像 ➡️</a:t>
            </a:r>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数字化</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0" y="1437640"/>
            <a:ext cx="9029700" cy="5035225"/>
          </a:xfrm>
          <a:prstGeom prst="rect">
            <a:avLst/>
          </a:prstGeom>
        </p:spPr>
        <p:txBody>
          <a:bodyPr wrap="square">
            <a:spAutoFit/>
          </a:bodyPr>
          <a:lstStyle/>
          <a:p>
            <a:pPr marL="800100" lvl="1" indent="-342900" fontAlgn="auto">
              <a:lnSpc>
                <a:spcPct val="120000"/>
              </a:lnSpc>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目标：连续图像 →</a:t>
            </a:r>
            <a:r>
              <a:rPr kumimoji="1" lang="en-US" altLang="zh-CN" sz="2800" b="1"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数字化</a:t>
            </a:r>
          </a:p>
          <a:p>
            <a:pPr marL="800100" lvl="1" indent="-342900" fontAlgn="auto">
              <a:lnSpc>
                <a:spcPct val="120000"/>
              </a:lnSpc>
              <a:spcBef>
                <a:spcPts val="1800"/>
              </a:spcBef>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采样：</a:t>
            </a:r>
            <a:r>
              <a:rPr sz="2800" spc="-5" dirty="0">
                <a:solidFill>
                  <a:schemeClr val="accent1">
                    <a:lumMod val="75000"/>
                  </a:schemeClr>
                </a:solidFill>
                <a:latin typeface="新宋体" panose="02010609030101010101" charset="-122"/>
                <a:cs typeface="Arial" panose="020B0604020202020204" pitchFamily="34" charset="0"/>
                <a:sym typeface="+mn-ea"/>
              </a:rPr>
              <a:t>图像空间坐标的数字化</a:t>
            </a:r>
          </a:p>
          <a:p>
            <a:pPr marL="1257300" lvl="2"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将坐标变量离散化，也即将原来连续的二维图像离散为点阵，每个点为一个像素</a:t>
            </a:r>
            <a:endParaRPr kumimoji="1" lang="zh-CN" altLang="en-US" sz="2800" spc="-5" dirty="0">
              <a:latin typeface="新宋体" panose="02010609030101010101" charset="-122"/>
              <a:ea typeface="宋体" panose="02010600030101010101" pitchFamily="2" charset="-122"/>
              <a:cs typeface="Arial" panose="020B0604020202020204" pitchFamily="34" charset="0"/>
              <a:sym typeface="+mn-ea"/>
            </a:endParaRPr>
          </a:p>
          <a:p>
            <a:pPr marL="800100" lvl="1" indent="-342900" fontAlgn="auto">
              <a:lnSpc>
                <a:spcPct val="120000"/>
              </a:lnSpc>
              <a:spcBef>
                <a:spcPts val="1800"/>
              </a:spcBef>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量化：</a:t>
            </a:r>
            <a:r>
              <a:rPr sz="2800" spc="-5" dirty="0" err="1">
                <a:solidFill>
                  <a:schemeClr val="accent1">
                    <a:lumMod val="75000"/>
                  </a:schemeClr>
                </a:solidFill>
                <a:latin typeface="新宋体" panose="02010609030101010101" charset="-122"/>
                <a:cs typeface="Arial" panose="020B0604020202020204" pitchFamily="34" charset="0"/>
                <a:sym typeface="+mn-ea"/>
              </a:rPr>
              <a:t>图像函数值（灰度值）的数字化</a:t>
            </a:r>
            <a:endParaRPr sz="2800" spc="-5" dirty="0">
              <a:solidFill>
                <a:schemeClr val="accent1">
                  <a:lumMod val="75000"/>
                </a:schemeClr>
              </a:solidFill>
              <a:latin typeface="新宋体" panose="02010609030101010101" charset="-122"/>
              <a:cs typeface="Arial" panose="020B0604020202020204" pitchFamily="34" charset="0"/>
              <a:sym typeface="+mn-ea"/>
            </a:endParaRPr>
          </a:p>
          <a:p>
            <a:pPr marL="1257300" lvl="2"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将每个坐标点对应的函数值离散化，每个函数值对应一个灰度</a:t>
            </a:r>
            <a:endParaRPr kumimoji="1" lang="zh-CN" altLang="en-US" sz="2800" spc="-5" dirty="0">
              <a:latin typeface="新宋体" panose="02010609030101010101" charset="-122"/>
              <a:ea typeface="宋体" panose="02010600030101010101" pitchFamily="2" charset="-122"/>
              <a:cs typeface="Arial" panose="020B0604020202020204" pitchFamily="34" charset="0"/>
              <a:sym typeface="+mn-ea"/>
            </a:endParaRPr>
          </a:p>
          <a:p>
            <a:pPr marL="800100" lvl="1" indent="-342900" fontAlgn="auto">
              <a:buFont typeface="Wingdings" panose="05000000000000000000" pitchFamily="2" charset="2"/>
              <a:buChar char="n"/>
            </a:pPr>
            <a:endParaRPr sz="28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6" name="文本框 5"/>
          <p:cNvSpPr txBox="1"/>
          <p:nvPr/>
        </p:nvSpPr>
        <p:spPr>
          <a:xfrm>
            <a:off x="1007745" y="1867535"/>
            <a:ext cx="1574800" cy="1445260"/>
          </a:xfrm>
          <a:prstGeom prst="rect">
            <a:avLst/>
          </a:prstGeom>
          <a:noFill/>
        </p:spPr>
        <p:txBody>
          <a:bodyPr wrap="square" rtlCol="0" anchor="t">
            <a:spAutoFit/>
          </a:bodyPr>
          <a:lstStyle/>
          <a:p>
            <a:r>
              <a:rPr kumimoji="1" lang="zh-CN" altLang="en-US" sz="4400" dirty="0">
                <a:solidFill>
                  <a:schemeClr val="accent1">
                    <a:lumMod val="50000"/>
                  </a:schemeClr>
                </a:solidFill>
                <a:latin typeface="SimHei" charset="-122"/>
                <a:ea typeface="SimHei" charset="-122"/>
                <a:cs typeface="SimHei" charset="-122"/>
                <a:sym typeface="+mn-ea"/>
              </a:rPr>
              <a:t>采</a:t>
            </a:r>
          </a:p>
          <a:p>
            <a:r>
              <a:rPr kumimoji="1" lang="zh-CN" altLang="en-US" sz="4400" dirty="0">
                <a:solidFill>
                  <a:schemeClr val="accent1">
                    <a:lumMod val="50000"/>
                  </a:schemeClr>
                </a:solidFill>
                <a:latin typeface="SimHei" charset="-122"/>
                <a:ea typeface="SimHei" charset="-122"/>
                <a:cs typeface="SimHei" charset="-122"/>
                <a:sym typeface="+mn-ea"/>
              </a:rPr>
              <a:t>样</a:t>
            </a:r>
          </a:p>
        </p:txBody>
      </p:sp>
      <p:sp>
        <p:nvSpPr>
          <p:cNvPr id="7" name="文本框 6"/>
          <p:cNvSpPr txBox="1"/>
          <p:nvPr/>
        </p:nvSpPr>
        <p:spPr>
          <a:xfrm>
            <a:off x="1886585" y="2337435"/>
            <a:ext cx="613410" cy="4020185"/>
          </a:xfrm>
          <a:prstGeom prst="rect">
            <a:avLst/>
          </a:prstGeom>
          <a:noFill/>
        </p:spPr>
        <p:txBody>
          <a:bodyPr vert="eaVert" wrap="square" rtlCol="0">
            <a:spAutoFit/>
          </a:bodyPr>
          <a:lstStyle/>
          <a:p>
            <a:pPr algn="l"/>
            <a:r>
              <a:rPr sz="2800" spc="-5" dirty="0">
                <a:latin typeface="新宋体" panose="02010609030101010101" charset="-122"/>
                <a:cs typeface="新宋体" panose="02010609030101010101" charset="-122"/>
                <a:sym typeface="+mn-ea"/>
              </a:rPr>
              <a:t>图像空间坐标的数字化</a:t>
            </a:r>
            <a:endParaRPr lang="zh-CN" altLang="en-US" sz="2800" spc="-5" dirty="0">
              <a:latin typeface="新宋体" panose="02010609030101010101" charset="-122"/>
              <a:cs typeface="新宋体" panose="02010609030101010101" charset="-122"/>
              <a:sym typeface="+mn-ea"/>
            </a:endParaRPr>
          </a:p>
        </p:txBody>
      </p:sp>
      <p:cxnSp>
        <p:nvCxnSpPr>
          <p:cNvPr id="3" name="直线连接符 73"/>
          <p:cNvCxnSpPr/>
          <p:nvPr/>
        </p:nvCxnSpPr>
        <p:spPr>
          <a:xfrm>
            <a:off x="2868295" y="1525270"/>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5" name="图片 14" descr="flower"/>
          <p:cNvPicPr>
            <a:picLocks noChangeAspect="1"/>
          </p:cNvPicPr>
          <p:nvPr/>
        </p:nvPicPr>
        <p:blipFill>
          <a:blip r:embed="rId4"/>
          <a:stretch>
            <a:fillRect/>
          </a:stretch>
        </p:blipFill>
        <p:spPr>
          <a:xfrm>
            <a:off x="3561080" y="1948815"/>
            <a:ext cx="5210175" cy="33985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6" name="文本框 5"/>
          <p:cNvSpPr txBox="1"/>
          <p:nvPr/>
        </p:nvSpPr>
        <p:spPr>
          <a:xfrm>
            <a:off x="1007745" y="1867535"/>
            <a:ext cx="1574800" cy="1445260"/>
          </a:xfrm>
          <a:prstGeom prst="rect">
            <a:avLst/>
          </a:prstGeom>
          <a:noFill/>
        </p:spPr>
        <p:txBody>
          <a:bodyPr wrap="square" rtlCol="0" anchor="t">
            <a:spAutoFit/>
          </a:bodyPr>
          <a:lstStyle/>
          <a:p>
            <a:r>
              <a:rPr kumimoji="1" lang="zh-CN" altLang="en-US" sz="4400" dirty="0">
                <a:solidFill>
                  <a:schemeClr val="accent1">
                    <a:lumMod val="50000"/>
                  </a:schemeClr>
                </a:solidFill>
                <a:latin typeface="SimHei" charset="-122"/>
                <a:ea typeface="SimHei" charset="-122"/>
                <a:cs typeface="SimHei" charset="-122"/>
                <a:sym typeface="+mn-ea"/>
              </a:rPr>
              <a:t>采</a:t>
            </a:r>
          </a:p>
          <a:p>
            <a:r>
              <a:rPr kumimoji="1" lang="zh-CN" altLang="en-US" sz="4400" dirty="0">
                <a:solidFill>
                  <a:schemeClr val="accent1">
                    <a:lumMod val="50000"/>
                  </a:schemeClr>
                </a:solidFill>
                <a:latin typeface="SimHei" charset="-122"/>
                <a:ea typeface="SimHei" charset="-122"/>
                <a:cs typeface="SimHei" charset="-122"/>
                <a:sym typeface="+mn-ea"/>
              </a:rPr>
              <a:t>样</a:t>
            </a:r>
          </a:p>
        </p:txBody>
      </p:sp>
      <p:sp>
        <p:nvSpPr>
          <p:cNvPr id="7" name="文本框 6"/>
          <p:cNvSpPr txBox="1"/>
          <p:nvPr/>
        </p:nvSpPr>
        <p:spPr>
          <a:xfrm>
            <a:off x="1886585" y="2337435"/>
            <a:ext cx="613410" cy="4020185"/>
          </a:xfrm>
          <a:prstGeom prst="rect">
            <a:avLst/>
          </a:prstGeom>
          <a:noFill/>
        </p:spPr>
        <p:txBody>
          <a:bodyPr vert="eaVert" wrap="square" rtlCol="0">
            <a:spAutoFit/>
          </a:bodyPr>
          <a:lstStyle/>
          <a:p>
            <a:pPr algn="l"/>
            <a:r>
              <a:rPr sz="2800" spc="-5" dirty="0">
                <a:latin typeface="新宋体" panose="02010609030101010101" charset="-122"/>
                <a:cs typeface="新宋体" panose="02010609030101010101" charset="-122"/>
                <a:sym typeface="+mn-ea"/>
              </a:rPr>
              <a:t>图像空间坐标的数字化</a:t>
            </a:r>
            <a:endParaRPr lang="zh-CN" altLang="en-US" sz="2800" spc="-5" dirty="0">
              <a:latin typeface="新宋体" panose="02010609030101010101" charset="-122"/>
              <a:cs typeface="新宋体" panose="02010609030101010101" charset="-122"/>
              <a:sym typeface="+mn-ea"/>
            </a:endParaRPr>
          </a:p>
        </p:txBody>
      </p:sp>
      <p:cxnSp>
        <p:nvCxnSpPr>
          <p:cNvPr id="3" name="直线连接符 73"/>
          <p:cNvCxnSpPr/>
          <p:nvPr/>
        </p:nvCxnSpPr>
        <p:spPr>
          <a:xfrm>
            <a:off x="2868295" y="1525270"/>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descr="flower"/>
          <p:cNvPicPr>
            <a:picLocks noChangeAspect="1"/>
          </p:cNvPicPr>
          <p:nvPr/>
        </p:nvPicPr>
        <p:blipFill>
          <a:blip r:embed="rId5"/>
          <a:stretch>
            <a:fillRect/>
          </a:stretch>
        </p:blipFill>
        <p:spPr>
          <a:xfrm>
            <a:off x="3561080" y="1948815"/>
            <a:ext cx="5210175" cy="3398520"/>
          </a:xfrm>
          <a:prstGeom prst="rect">
            <a:avLst/>
          </a:prstGeom>
        </p:spPr>
      </p:pic>
      <p:graphicFrame>
        <p:nvGraphicFramePr>
          <p:cNvPr id="4" name="object 5"/>
          <p:cNvGraphicFramePr>
            <a:graphicFrameLocks noGrp="1"/>
          </p:cNvGraphicFramePr>
          <p:nvPr>
            <p:custDataLst>
              <p:tags r:id="rId1"/>
            </p:custDataLst>
            <p:extLst>
              <p:ext uri="{D42A27DB-BD31-4B8C-83A1-F6EECF244321}">
                <p14:modId xmlns:p14="http://schemas.microsoft.com/office/powerpoint/2010/main" val="936934383"/>
              </p:ext>
            </p:extLst>
          </p:nvPr>
        </p:nvGraphicFramePr>
        <p:xfrm>
          <a:off x="3561080" y="1948815"/>
          <a:ext cx="5210175" cy="3413760"/>
        </p:xfrm>
        <a:graphic>
          <a:graphicData uri="http://schemas.openxmlformats.org/drawingml/2006/table">
            <a:tbl>
              <a:tblPr firstRow="1" bandRow="1">
                <a:tableStyleId>{2D5ABB26-0587-4C30-8999-92F81FD0307C}</a:tableStyleId>
              </a:tblPr>
              <a:tblGrid>
                <a:gridCol w="260350">
                  <a:extLst>
                    <a:ext uri="{9D8B030D-6E8A-4147-A177-3AD203B41FA5}">
                      <a16:colId xmlns:a16="http://schemas.microsoft.com/office/drawing/2014/main" val="20000"/>
                    </a:ext>
                  </a:extLst>
                </a:gridCol>
                <a:gridCol w="261620">
                  <a:extLst>
                    <a:ext uri="{9D8B030D-6E8A-4147-A177-3AD203B41FA5}">
                      <a16:colId xmlns:a16="http://schemas.microsoft.com/office/drawing/2014/main" val="20001"/>
                    </a:ext>
                  </a:extLst>
                </a:gridCol>
                <a:gridCol w="259715">
                  <a:extLst>
                    <a:ext uri="{9D8B030D-6E8A-4147-A177-3AD203B41FA5}">
                      <a16:colId xmlns:a16="http://schemas.microsoft.com/office/drawing/2014/main" val="20002"/>
                    </a:ext>
                  </a:extLst>
                </a:gridCol>
                <a:gridCol w="260350">
                  <a:extLst>
                    <a:ext uri="{9D8B030D-6E8A-4147-A177-3AD203B41FA5}">
                      <a16:colId xmlns:a16="http://schemas.microsoft.com/office/drawing/2014/main" val="20003"/>
                    </a:ext>
                  </a:extLst>
                </a:gridCol>
                <a:gridCol w="262255">
                  <a:extLst>
                    <a:ext uri="{9D8B030D-6E8A-4147-A177-3AD203B41FA5}">
                      <a16:colId xmlns:a16="http://schemas.microsoft.com/office/drawing/2014/main" val="20004"/>
                    </a:ext>
                  </a:extLst>
                </a:gridCol>
                <a:gridCol w="259080">
                  <a:extLst>
                    <a:ext uri="{9D8B030D-6E8A-4147-A177-3AD203B41FA5}">
                      <a16:colId xmlns:a16="http://schemas.microsoft.com/office/drawing/2014/main" val="20005"/>
                    </a:ext>
                  </a:extLst>
                </a:gridCol>
                <a:gridCol w="260350">
                  <a:extLst>
                    <a:ext uri="{9D8B030D-6E8A-4147-A177-3AD203B41FA5}">
                      <a16:colId xmlns:a16="http://schemas.microsoft.com/office/drawing/2014/main" val="20006"/>
                    </a:ext>
                  </a:extLst>
                </a:gridCol>
                <a:gridCol w="259715">
                  <a:extLst>
                    <a:ext uri="{9D8B030D-6E8A-4147-A177-3AD203B41FA5}">
                      <a16:colId xmlns:a16="http://schemas.microsoft.com/office/drawing/2014/main" val="20007"/>
                    </a:ext>
                  </a:extLst>
                </a:gridCol>
                <a:gridCol w="262255">
                  <a:extLst>
                    <a:ext uri="{9D8B030D-6E8A-4147-A177-3AD203B41FA5}">
                      <a16:colId xmlns:a16="http://schemas.microsoft.com/office/drawing/2014/main" val="20008"/>
                    </a:ext>
                  </a:extLst>
                </a:gridCol>
                <a:gridCol w="260350">
                  <a:extLst>
                    <a:ext uri="{9D8B030D-6E8A-4147-A177-3AD203B41FA5}">
                      <a16:colId xmlns:a16="http://schemas.microsoft.com/office/drawing/2014/main" val="20009"/>
                    </a:ext>
                  </a:extLst>
                </a:gridCol>
                <a:gridCol w="258445">
                  <a:extLst>
                    <a:ext uri="{9D8B030D-6E8A-4147-A177-3AD203B41FA5}">
                      <a16:colId xmlns:a16="http://schemas.microsoft.com/office/drawing/2014/main" val="20010"/>
                    </a:ext>
                  </a:extLst>
                </a:gridCol>
                <a:gridCol w="262255">
                  <a:extLst>
                    <a:ext uri="{9D8B030D-6E8A-4147-A177-3AD203B41FA5}">
                      <a16:colId xmlns:a16="http://schemas.microsoft.com/office/drawing/2014/main" val="20011"/>
                    </a:ext>
                  </a:extLst>
                </a:gridCol>
                <a:gridCol w="259715">
                  <a:extLst>
                    <a:ext uri="{9D8B030D-6E8A-4147-A177-3AD203B41FA5}">
                      <a16:colId xmlns:a16="http://schemas.microsoft.com/office/drawing/2014/main" val="20012"/>
                    </a:ext>
                  </a:extLst>
                </a:gridCol>
                <a:gridCol w="260350">
                  <a:extLst>
                    <a:ext uri="{9D8B030D-6E8A-4147-A177-3AD203B41FA5}">
                      <a16:colId xmlns:a16="http://schemas.microsoft.com/office/drawing/2014/main" val="20013"/>
                    </a:ext>
                  </a:extLst>
                </a:gridCol>
                <a:gridCol w="261620">
                  <a:extLst>
                    <a:ext uri="{9D8B030D-6E8A-4147-A177-3AD203B41FA5}">
                      <a16:colId xmlns:a16="http://schemas.microsoft.com/office/drawing/2014/main" val="20014"/>
                    </a:ext>
                  </a:extLst>
                </a:gridCol>
                <a:gridCol w="259715">
                  <a:extLst>
                    <a:ext uri="{9D8B030D-6E8A-4147-A177-3AD203B41FA5}">
                      <a16:colId xmlns:a16="http://schemas.microsoft.com/office/drawing/2014/main" val="20015"/>
                    </a:ext>
                  </a:extLst>
                </a:gridCol>
                <a:gridCol w="260350">
                  <a:extLst>
                    <a:ext uri="{9D8B030D-6E8A-4147-A177-3AD203B41FA5}">
                      <a16:colId xmlns:a16="http://schemas.microsoft.com/office/drawing/2014/main" val="20016"/>
                    </a:ext>
                  </a:extLst>
                </a:gridCol>
                <a:gridCol w="259715">
                  <a:extLst>
                    <a:ext uri="{9D8B030D-6E8A-4147-A177-3AD203B41FA5}">
                      <a16:colId xmlns:a16="http://schemas.microsoft.com/office/drawing/2014/main" val="20017"/>
                    </a:ext>
                  </a:extLst>
                </a:gridCol>
                <a:gridCol w="261620">
                  <a:extLst>
                    <a:ext uri="{9D8B030D-6E8A-4147-A177-3AD203B41FA5}">
                      <a16:colId xmlns:a16="http://schemas.microsoft.com/office/drawing/2014/main" val="20018"/>
                    </a:ext>
                  </a:extLst>
                </a:gridCol>
                <a:gridCol w="260350">
                  <a:extLst>
                    <a:ext uri="{9D8B030D-6E8A-4147-A177-3AD203B41FA5}">
                      <a16:colId xmlns:a16="http://schemas.microsoft.com/office/drawing/2014/main" val="20019"/>
                    </a:ext>
                  </a:extLst>
                </a:gridCol>
              </a:tblGrid>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0"/>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1"/>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2"/>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3"/>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4"/>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5"/>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6"/>
                  </a:ext>
                </a:extLst>
              </a:tr>
            </a:tbl>
          </a:graphicData>
        </a:graphic>
      </p:graphicFrame>
      <p:sp>
        <p:nvSpPr>
          <p:cNvPr id="10" name="文本框 9"/>
          <p:cNvSpPr txBox="1"/>
          <p:nvPr/>
        </p:nvSpPr>
        <p:spPr>
          <a:xfrm>
            <a:off x="3052445" y="3187065"/>
            <a:ext cx="360045" cy="368300"/>
          </a:xfrm>
          <a:prstGeom prst="rect">
            <a:avLst/>
          </a:prstGeom>
          <a:noFill/>
        </p:spPr>
        <p:txBody>
          <a:bodyPr wrap="none" rtlCol="0" anchor="t">
            <a:spAutoFit/>
          </a:bodyPr>
          <a:lstStyle/>
          <a:p>
            <a:r>
              <a:rPr b="1" spc="-15" dirty="0">
                <a:solidFill>
                  <a:srgbClr val="EE2B0A"/>
                </a:solidFill>
                <a:latin typeface="新宋体" panose="02010609030101010101" charset="-122"/>
                <a:cs typeface="新宋体" panose="02010609030101010101" charset="-122"/>
                <a:sym typeface="+mn-ea"/>
              </a:rPr>
              <a:t>M</a:t>
            </a:r>
            <a:endParaRPr lang="zh-CN" altLang="en-US"/>
          </a:p>
        </p:txBody>
      </p:sp>
      <p:sp>
        <p:nvSpPr>
          <p:cNvPr id="11" name="文本框 10"/>
          <p:cNvSpPr txBox="1"/>
          <p:nvPr/>
        </p:nvSpPr>
        <p:spPr>
          <a:xfrm>
            <a:off x="5964555" y="5441315"/>
            <a:ext cx="334010" cy="368300"/>
          </a:xfrm>
          <a:prstGeom prst="rect">
            <a:avLst/>
          </a:prstGeom>
          <a:noFill/>
        </p:spPr>
        <p:txBody>
          <a:bodyPr wrap="none" rtlCol="0" anchor="t">
            <a:spAutoFit/>
          </a:bodyPr>
          <a:lstStyle/>
          <a:p>
            <a:r>
              <a:rPr lang="en-US" b="1" spc="-15" dirty="0">
                <a:solidFill>
                  <a:srgbClr val="EE2B0A"/>
                </a:solidFill>
                <a:latin typeface="新宋体" panose="02010609030101010101" charset="-122"/>
                <a:cs typeface="新宋体" panose="02010609030101010101" charset="-122"/>
                <a:sym typeface="+mn-ea"/>
              </a:rPr>
              <a:t>N</a:t>
            </a:r>
          </a:p>
        </p:txBody>
      </p:sp>
      <p:sp>
        <p:nvSpPr>
          <p:cNvPr id="8" name="文本框 7"/>
          <p:cNvSpPr txBox="1"/>
          <p:nvPr/>
        </p:nvSpPr>
        <p:spPr>
          <a:xfrm>
            <a:off x="3217545" y="5772150"/>
            <a:ext cx="5852160" cy="829945"/>
          </a:xfrm>
          <a:prstGeom prst="rect">
            <a:avLst/>
          </a:prstGeom>
          <a:noFill/>
        </p:spPr>
        <p:txBody>
          <a:bodyPr wrap="square" rtlCol="0" anchor="t">
            <a:spAutoFit/>
          </a:bodyPr>
          <a:lstStyle/>
          <a:p>
            <a:pPr algn="ct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将图像划分为</a:t>
            </a:r>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M</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行</a:t>
            </a:r>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N</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列的矩阵，每个方框可视作一个点，一个像素</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6" name="文本框 5"/>
          <p:cNvSpPr txBox="1"/>
          <p:nvPr/>
        </p:nvSpPr>
        <p:spPr>
          <a:xfrm>
            <a:off x="1007745" y="1867535"/>
            <a:ext cx="1574800" cy="1445260"/>
          </a:xfrm>
          <a:prstGeom prst="rect">
            <a:avLst/>
          </a:prstGeom>
          <a:noFill/>
        </p:spPr>
        <p:txBody>
          <a:bodyPr wrap="square" rtlCol="0" anchor="t">
            <a:spAutoFit/>
          </a:bodyPr>
          <a:lstStyle/>
          <a:p>
            <a:r>
              <a:rPr kumimoji="1" lang="zh-CN" altLang="en-US" sz="4400" dirty="0">
                <a:solidFill>
                  <a:schemeClr val="accent1">
                    <a:lumMod val="50000"/>
                  </a:schemeClr>
                </a:solidFill>
                <a:latin typeface="SimHei" charset="-122"/>
                <a:ea typeface="SimHei" charset="-122"/>
                <a:cs typeface="SimHei" charset="-122"/>
                <a:sym typeface="+mn-ea"/>
              </a:rPr>
              <a:t>采</a:t>
            </a:r>
          </a:p>
          <a:p>
            <a:r>
              <a:rPr kumimoji="1" lang="zh-CN" altLang="en-US" sz="4400" dirty="0">
                <a:solidFill>
                  <a:schemeClr val="accent1">
                    <a:lumMod val="50000"/>
                  </a:schemeClr>
                </a:solidFill>
                <a:latin typeface="SimHei" charset="-122"/>
                <a:ea typeface="SimHei" charset="-122"/>
                <a:cs typeface="SimHei" charset="-122"/>
                <a:sym typeface="+mn-ea"/>
              </a:rPr>
              <a:t>样</a:t>
            </a:r>
          </a:p>
        </p:txBody>
      </p:sp>
      <p:sp>
        <p:nvSpPr>
          <p:cNvPr id="7" name="文本框 6"/>
          <p:cNvSpPr txBox="1"/>
          <p:nvPr/>
        </p:nvSpPr>
        <p:spPr>
          <a:xfrm>
            <a:off x="1886585" y="2337435"/>
            <a:ext cx="613410" cy="4020185"/>
          </a:xfrm>
          <a:prstGeom prst="rect">
            <a:avLst/>
          </a:prstGeom>
          <a:noFill/>
        </p:spPr>
        <p:txBody>
          <a:bodyPr vert="eaVert" wrap="square" rtlCol="0">
            <a:spAutoFit/>
          </a:bodyPr>
          <a:lstStyle/>
          <a:p>
            <a:pPr algn="l"/>
            <a:r>
              <a:rPr sz="2800" spc="-5" dirty="0">
                <a:latin typeface="新宋体" panose="02010609030101010101" charset="-122"/>
                <a:cs typeface="新宋体" panose="02010609030101010101" charset="-122"/>
                <a:sym typeface="+mn-ea"/>
              </a:rPr>
              <a:t>图像空间坐标的数字化</a:t>
            </a:r>
            <a:endParaRPr lang="zh-CN" altLang="en-US" sz="2800" spc="-5" dirty="0">
              <a:latin typeface="新宋体" panose="02010609030101010101" charset="-122"/>
              <a:cs typeface="新宋体" panose="02010609030101010101" charset="-122"/>
              <a:sym typeface="+mn-ea"/>
            </a:endParaRPr>
          </a:p>
        </p:txBody>
      </p:sp>
      <p:cxnSp>
        <p:nvCxnSpPr>
          <p:cNvPr id="3" name="直线连接符 73"/>
          <p:cNvCxnSpPr/>
          <p:nvPr/>
        </p:nvCxnSpPr>
        <p:spPr>
          <a:xfrm>
            <a:off x="2868295" y="1525270"/>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descr="flower"/>
          <p:cNvPicPr>
            <a:picLocks noChangeAspect="1"/>
          </p:cNvPicPr>
          <p:nvPr/>
        </p:nvPicPr>
        <p:blipFill>
          <a:blip r:embed="rId5"/>
          <a:stretch>
            <a:fillRect/>
          </a:stretch>
        </p:blipFill>
        <p:spPr>
          <a:xfrm>
            <a:off x="3319780" y="1948815"/>
            <a:ext cx="5210175" cy="3398520"/>
          </a:xfrm>
          <a:prstGeom prst="rect">
            <a:avLst/>
          </a:prstGeom>
        </p:spPr>
      </p:pic>
      <p:graphicFrame>
        <p:nvGraphicFramePr>
          <p:cNvPr id="4" name="object 5"/>
          <p:cNvGraphicFramePr>
            <a:graphicFrameLocks noGrp="1"/>
          </p:cNvGraphicFramePr>
          <p:nvPr>
            <p:custDataLst>
              <p:tags r:id="rId1"/>
            </p:custDataLst>
            <p:extLst>
              <p:ext uri="{D42A27DB-BD31-4B8C-83A1-F6EECF244321}">
                <p14:modId xmlns:p14="http://schemas.microsoft.com/office/powerpoint/2010/main" val="650249790"/>
              </p:ext>
            </p:extLst>
          </p:nvPr>
        </p:nvGraphicFramePr>
        <p:xfrm>
          <a:off x="3319780" y="1948815"/>
          <a:ext cx="5210175" cy="3413760"/>
        </p:xfrm>
        <a:graphic>
          <a:graphicData uri="http://schemas.openxmlformats.org/drawingml/2006/table">
            <a:tbl>
              <a:tblPr firstRow="1" bandRow="1">
                <a:tableStyleId>{2D5ABB26-0587-4C30-8999-92F81FD0307C}</a:tableStyleId>
              </a:tblPr>
              <a:tblGrid>
                <a:gridCol w="260350">
                  <a:extLst>
                    <a:ext uri="{9D8B030D-6E8A-4147-A177-3AD203B41FA5}">
                      <a16:colId xmlns:a16="http://schemas.microsoft.com/office/drawing/2014/main" val="20000"/>
                    </a:ext>
                  </a:extLst>
                </a:gridCol>
                <a:gridCol w="261620">
                  <a:extLst>
                    <a:ext uri="{9D8B030D-6E8A-4147-A177-3AD203B41FA5}">
                      <a16:colId xmlns:a16="http://schemas.microsoft.com/office/drawing/2014/main" val="20001"/>
                    </a:ext>
                  </a:extLst>
                </a:gridCol>
                <a:gridCol w="259715">
                  <a:extLst>
                    <a:ext uri="{9D8B030D-6E8A-4147-A177-3AD203B41FA5}">
                      <a16:colId xmlns:a16="http://schemas.microsoft.com/office/drawing/2014/main" val="20002"/>
                    </a:ext>
                  </a:extLst>
                </a:gridCol>
                <a:gridCol w="260350">
                  <a:extLst>
                    <a:ext uri="{9D8B030D-6E8A-4147-A177-3AD203B41FA5}">
                      <a16:colId xmlns:a16="http://schemas.microsoft.com/office/drawing/2014/main" val="20003"/>
                    </a:ext>
                  </a:extLst>
                </a:gridCol>
                <a:gridCol w="262255">
                  <a:extLst>
                    <a:ext uri="{9D8B030D-6E8A-4147-A177-3AD203B41FA5}">
                      <a16:colId xmlns:a16="http://schemas.microsoft.com/office/drawing/2014/main" val="20004"/>
                    </a:ext>
                  </a:extLst>
                </a:gridCol>
                <a:gridCol w="259080">
                  <a:extLst>
                    <a:ext uri="{9D8B030D-6E8A-4147-A177-3AD203B41FA5}">
                      <a16:colId xmlns:a16="http://schemas.microsoft.com/office/drawing/2014/main" val="20005"/>
                    </a:ext>
                  </a:extLst>
                </a:gridCol>
                <a:gridCol w="260350">
                  <a:extLst>
                    <a:ext uri="{9D8B030D-6E8A-4147-A177-3AD203B41FA5}">
                      <a16:colId xmlns:a16="http://schemas.microsoft.com/office/drawing/2014/main" val="20006"/>
                    </a:ext>
                  </a:extLst>
                </a:gridCol>
                <a:gridCol w="259715">
                  <a:extLst>
                    <a:ext uri="{9D8B030D-6E8A-4147-A177-3AD203B41FA5}">
                      <a16:colId xmlns:a16="http://schemas.microsoft.com/office/drawing/2014/main" val="20007"/>
                    </a:ext>
                  </a:extLst>
                </a:gridCol>
                <a:gridCol w="262255">
                  <a:extLst>
                    <a:ext uri="{9D8B030D-6E8A-4147-A177-3AD203B41FA5}">
                      <a16:colId xmlns:a16="http://schemas.microsoft.com/office/drawing/2014/main" val="20008"/>
                    </a:ext>
                  </a:extLst>
                </a:gridCol>
                <a:gridCol w="260350">
                  <a:extLst>
                    <a:ext uri="{9D8B030D-6E8A-4147-A177-3AD203B41FA5}">
                      <a16:colId xmlns:a16="http://schemas.microsoft.com/office/drawing/2014/main" val="20009"/>
                    </a:ext>
                  </a:extLst>
                </a:gridCol>
                <a:gridCol w="258445">
                  <a:extLst>
                    <a:ext uri="{9D8B030D-6E8A-4147-A177-3AD203B41FA5}">
                      <a16:colId xmlns:a16="http://schemas.microsoft.com/office/drawing/2014/main" val="20010"/>
                    </a:ext>
                  </a:extLst>
                </a:gridCol>
                <a:gridCol w="262255">
                  <a:extLst>
                    <a:ext uri="{9D8B030D-6E8A-4147-A177-3AD203B41FA5}">
                      <a16:colId xmlns:a16="http://schemas.microsoft.com/office/drawing/2014/main" val="20011"/>
                    </a:ext>
                  </a:extLst>
                </a:gridCol>
                <a:gridCol w="259715">
                  <a:extLst>
                    <a:ext uri="{9D8B030D-6E8A-4147-A177-3AD203B41FA5}">
                      <a16:colId xmlns:a16="http://schemas.microsoft.com/office/drawing/2014/main" val="20012"/>
                    </a:ext>
                  </a:extLst>
                </a:gridCol>
                <a:gridCol w="260350">
                  <a:extLst>
                    <a:ext uri="{9D8B030D-6E8A-4147-A177-3AD203B41FA5}">
                      <a16:colId xmlns:a16="http://schemas.microsoft.com/office/drawing/2014/main" val="20013"/>
                    </a:ext>
                  </a:extLst>
                </a:gridCol>
                <a:gridCol w="261620">
                  <a:extLst>
                    <a:ext uri="{9D8B030D-6E8A-4147-A177-3AD203B41FA5}">
                      <a16:colId xmlns:a16="http://schemas.microsoft.com/office/drawing/2014/main" val="20014"/>
                    </a:ext>
                  </a:extLst>
                </a:gridCol>
                <a:gridCol w="259715">
                  <a:extLst>
                    <a:ext uri="{9D8B030D-6E8A-4147-A177-3AD203B41FA5}">
                      <a16:colId xmlns:a16="http://schemas.microsoft.com/office/drawing/2014/main" val="20015"/>
                    </a:ext>
                  </a:extLst>
                </a:gridCol>
                <a:gridCol w="260350">
                  <a:extLst>
                    <a:ext uri="{9D8B030D-6E8A-4147-A177-3AD203B41FA5}">
                      <a16:colId xmlns:a16="http://schemas.microsoft.com/office/drawing/2014/main" val="20016"/>
                    </a:ext>
                  </a:extLst>
                </a:gridCol>
                <a:gridCol w="259715">
                  <a:extLst>
                    <a:ext uri="{9D8B030D-6E8A-4147-A177-3AD203B41FA5}">
                      <a16:colId xmlns:a16="http://schemas.microsoft.com/office/drawing/2014/main" val="20017"/>
                    </a:ext>
                  </a:extLst>
                </a:gridCol>
                <a:gridCol w="261620">
                  <a:extLst>
                    <a:ext uri="{9D8B030D-6E8A-4147-A177-3AD203B41FA5}">
                      <a16:colId xmlns:a16="http://schemas.microsoft.com/office/drawing/2014/main" val="20018"/>
                    </a:ext>
                  </a:extLst>
                </a:gridCol>
                <a:gridCol w="260350">
                  <a:extLst>
                    <a:ext uri="{9D8B030D-6E8A-4147-A177-3AD203B41FA5}">
                      <a16:colId xmlns:a16="http://schemas.microsoft.com/office/drawing/2014/main" val="20019"/>
                    </a:ext>
                  </a:extLst>
                </a:gridCol>
              </a:tblGrid>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0"/>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1"/>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2"/>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3"/>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4"/>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5"/>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6"/>
                  </a:ext>
                </a:extLst>
              </a:tr>
            </a:tbl>
          </a:graphicData>
        </a:graphic>
      </p:graphicFrame>
      <p:cxnSp>
        <p:nvCxnSpPr>
          <p:cNvPr id="15" name="直接箭头连接符 14"/>
          <p:cNvCxnSpPr/>
          <p:nvPr/>
        </p:nvCxnSpPr>
        <p:spPr>
          <a:xfrm>
            <a:off x="3319780" y="1948815"/>
            <a:ext cx="0" cy="392239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319780" y="1948815"/>
            <a:ext cx="5535295" cy="317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3449320" y="1579880"/>
            <a:ext cx="426720" cy="60007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876040" y="13614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(0, 0)</a:t>
            </a:r>
            <a:endParaRPr lang="zh-CN" altLang="en-US">
              <a:latin typeface="Times New Roman Regular" panose="02020503050405090304" charset="0"/>
              <a:cs typeface="Times New Roman Regular" panose="02020503050405090304" charset="0"/>
            </a:endParaRPr>
          </a:p>
        </p:txBody>
      </p:sp>
      <p:sp>
        <p:nvSpPr>
          <p:cNvPr id="19" name="任意多边形 18"/>
          <p:cNvSpPr/>
          <p:nvPr/>
        </p:nvSpPr>
        <p:spPr>
          <a:xfrm flipH="1">
            <a:off x="7566660" y="1579880"/>
            <a:ext cx="852170" cy="67627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59245" y="13614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(0, </a:t>
            </a:r>
            <a:r>
              <a:rPr lang="en-US" altLang="zh-CN" i="1">
                <a:latin typeface="Times New Roman Italic" panose="02020503050405090304" charset="0"/>
                <a:cs typeface="Times New Roman Italic" panose="02020503050405090304" charset="0"/>
              </a:rPr>
              <a:t>N</a:t>
            </a:r>
            <a:r>
              <a:rPr lang="en-US" altLang="zh-CN">
                <a:latin typeface="Times New Roman Regular" panose="02020503050405090304" charset="0"/>
                <a:cs typeface="Times New Roman Regular" panose="02020503050405090304" charset="0"/>
              </a:rPr>
              <a:t>-1)</a:t>
            </a:r>
            <a:endParaRPr lang="zh-CN" altLang="en-US">
              <a:latin typeface="Times New Roman Regular" panose="02020503050405090304" charset="0"/>
              <a:cs typeface="Times New Roman Regular" panose="02020503050405090304" charset="0"/>
            </a:endParaRPr>
          </a:p>
        </p:txBody>
      </p:sp>
      <p:sp>
        <p:nvSpPr>
          <p:cNvPr id="21" name="任意多边形 20"/>
          <p:cNvSpPr/>
          <p:nvPr/>
        </p:nvSpPr>
        <p:spPr>
          <a:xfrm>
            <a:off x="3449955" y="1579880"/>
            <a:ext cx="1508760" cy="110045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958715" y="14376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(1, 0)</a:t>
            </a:r>
            <a:endParaRPr lang="zh-CN" altLang="en-US">
              <a:latin typeface="Times New Roman Regular" panose="02020503050405090304" charset="0"/>
              <a:cs typeface="Times New Roman Regular" panose="02020503050405090304" charset="0"/>
            </a:endParaRPr>
          </a:p>
        </p:txBody>
      </p:sp>
      <p:sp>
        <p:nvSpPr>
          <p:cNvPr id="24" name="任意多边形 23"/>
          <p:cNvSpPr/>
          <p:nvPr/>
        </p:nvSpPr>
        <p:spPr>
          <a:xfrm flipH="1" flipV="1">
            <a:off x="7843520" y="5129530"/>
            <a:ext cx="575945" cy="68008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492875" y="563372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a:t>
            </a:r>
            <a:r>
              <a:rPr lang="en-US" altLang="zh-CN" i="1">
                <a:latin typeface="Times New Roman Italic" panose="02020503050405090304" charset="0"/>
                <a:cs typeface="Times New Roman Italic" panose="02020503050405090304" charset="0"/>
              </a:rPr>
              <a:t>M</a:t>
            </a:r>
            <a:r>
              <a:rPr lang="en-US" altLang="zh-CN">
                <a:latin typeface="Times New Roman Regular" panose="02020503050405090304" charset="0"/>
                <a:cs typeface="Times New Roman Regular" panose="02020503050405090304" charset="0"/>
              </a:rPr>
              <a:t>-1, </a:t>
            </a:r>
            <a:r>
              <a:rPr lang="en-US" altLang="zh-CN" i="1">
                <a:latin typeface="Times New Roman Italic" panose="02020503050405090304" charset="0"/>
                <a:cs typeface="Times New Roman Italic" panose="02020503050405090304" charset="0"/>
              </a:rPr>
              <a:t>N</a:t>
            </a:r>
            <a:r>
              <a:rPr lang="en-US" altLang="zh-CN">
                <a:latin typeface="Times New Roman Regular" panose="02020503050405090304" charset="0"/>
                <a:cs typeface="Times New Roman Regular" panose="02020503050405090304" charset="0"/>
              </a:rPr>
              <a:t>-1)</a:t>
            </a:r>
            <a:endParaRPr lang="zh-CN" altLang="en-US">
              <a:latin typeface="Times New Roman Regular" panose="02020503050405090304" charset="0"/>
              <a:cs typeface="Times New Roman Regular" panose="020205030504050903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3" name="直线连接符 73"/>
          <p:cNvCxnSpPr/>
          <p:nvPr/>
        </p:nvCxnSpPr>
        <p:spPr>
          <a:xfrm>
            <a:off x="2868295" y="1525270"/>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descr="flower"/>
          <p:cNvPicPr>
            <a:picLocks noChangeAspect="1"/>
          </p:cNvPicPr>
          <p:nvPr/>
        </p:nvPicPr>
        <p:blipFill>
          <a:blip r:embed="rId5"/>
          <a:stretch>
            <a:fillRect/>
          </a:stretch>
        </p:blipFill>
        <p:spPr>
          <a:xfrm>
            <a:off x="3319780" y="1948815"/>
            <a:ext cx="5210175" cy="3398520"/>
          </a:xfrm>
          <a:prstGeom prst="rect">
            <a:avLst/>
          </a:prstGeom>
        </p:spPr>
      </p:pic>
      <p:graphicFrame>
        <p:nvGraphicFramePr>
          <p:cNvPr id="4" name="object 5"/>
          <p:cNvGraphicFramePr>
            <a:graphicFrameLocks noGrp="1"/>
          </p:cNvGraphicFramePr>
          <p:nvPr>
            <p:custDataLst>
              <p:tags r:id="rId1"/>
            </p:custDataLst>
            <p:extLst>
              <p:ext uri="{D42A27DB-BD31-4B8C-83A1-F6EECF244321}">
                <p14:modId xmlns:p14="http://schemas.microsoft.com/office/powerpoint/2010/main" val="3652650093"/>
              </p:ext>
            </p:extLst>
          </p:nvPr>
        </p:nvGraphicFramePr>
        <p:xfrm>
          <a:off x="3319780" y="1948815"/>
          <a:ext cx="5210175" cy="3413760"/>
        </p:xfrm>
        <a:graphic>
          <a:graphicData uri="http://schemas.openxmlformats.org/drawingml/2006/table">
            <a:tbl>
              <a:tblPr firstRow="1" bandRow="1">
                <a:tableStyleId>{2D5ABB26-0587-4C30-8999-92F81FD0307C}</a:tableStyleId>
              </a:tblPr>
              <a:tblGrid>
                <a:gridCol w="260350">
                  <a:extLst>
                    <a:ext uri="{9D8B030D-6E8A-4147-A177-3AD203B41FA5}">
                      <a16:colId xmlns:a16="http://schemas.microsoft.com/office/drawing/2014/main" val="20000"/>
                    </a:ext>
                  </a:extLst>
                </a:gridCol>
                <a:gridCol w="261620">
                  <a:extLst>
                    <a:ext uri="{9D8B030D-6E8A-4147-A177-3AD203B41FA5}">
                      <a16:colId xmlns:a16="http://schemas.microsoft.com/office/drawing/2014/main" val="20001"/>
                    </a:ext>
                  </a:extLst>
                </a:gridCol>
                <a:gridCol w="259715">
                  <a:extLst>
                    <a:ext uri="{9D8B030D-6E8A-4147-A177-3AD203B41FA5}">
                      <a16:colId xmlns:a16="http://schemas.microsoft.com/office/drawing/2014/main" val="20002"/>
                    </a:ext>
                  </a:extLst>
                </a:gridCol>
                <a:gridCol w="260350">
                  <a:extLst>
                    <a:ext uri="{9D8B030D-6E8A-4147-A177-3AD203B41FA5}">
                      <a16:colId xmlns:a16="http://schemas.microsoft.com/office/drawing/2014/main" val="20003"/>
                    </a:ext>
                  </a:extLst>
                </a:gridCol>
                <a:gridCol w="262255">
                  <a:extLst>
                    <a:ext uri="{9D8B030D-6E8A-4147-A177-3AD203B41FA5}">
                      <a16:colId xmlns:a16="http://schemas.microsoft.com/office/drawing/2014/main" val="20004"/>
                    </a:ext>
                  </a:extLst>
                </a:gridCol>
                <a:gridCol w="259080">
                  <a:extLst>
                    <a:ext uri="{9D8B030D-6E8A-4147-A177-3AD203B41FA5}">
                      <a16:colId xmlns:a16="http://schemas.microsoft.com/office/drawing/2014/main" val="20005"/>
                    </a:ext>
                  </a:extLst>
                </a:gridCol>
                <a:gridCol w="260350">
                  <a:extLst>
                    <a:ext uri="{9D8B030D-6E8A-4147-A177-3AD203B41FA5}">
                      <a16:colId xmlns:a16="http://schemas.microsoft.com/office/drawing/2014/main" val="20006"/>
                    </a:ext>
                  </a:extLst>
                </a:gridCol>
                <a:gridCol w="259715">
                  <a:extLst>
                    <a:ext uri="{9D8B030D-6E8A-4147-A177-3AD203B41FA5}">
                      <a16:colId xmlns:a16="http://schemas.microsoft.com/office/drawing/2014/main" val="20007"/>
                    </a:ext>
                  </a:extLst>
                </a:gridCol>
                <a:gridCol w="262255">
                  <a:extLst>
                    <a:ext uri="{9D8B030D-6E8A-4147-A177-3AD203B41FA5}">
                      <a16:colId xmlns:a16="http://schemas.microsoft.com/office/drawing/2014/main" val="20008"/>
                    </a:ext>
                  </a:extLst>
                </a:gridCol>
                <a:gridCol w="260350">
                  <a:extLst>
                    <a:ext uri="{9D8B030D-6E8A-4147-A177-3AD203B41FA5}">
                      <a16:colId xmlns:a16="http://schemas.microsoft.com/office/drawing/2014/main" val="20009"/>
                    </a:ext>
                  </a:extLst>
                </a:gridCol>
                <a:gridCol w="258445">
                  <a:extLst>
                    <a:ext uri="{9D8B030D-6E8A-4147-A177-3AD203B41FA5}">
                      <a16:colId xmlns:a16="http://schemas.microsoft.com/office/drawing/2014/main" val="20010"/>
                    </a:ext>
                  </a:extLst>
                </a:gridCol>
                <a:gridCol w="262255">
                  <a:extLst>
                    <a:ext uri="{9D8B030D-6E8A-4147-A177-3AD203B41FA5}">
                      <a16:colId xmlns:a16="http://schemas.microsoft.com/office/drawing/2014/main" val="20011"/>
                    </a:ext>
                  </a:extLst>
                </a:gridCol>
                <a:gridCol w="259715">
                  <a:extLst>
                    <a:ext uri="{9D8B030D-6E8A-4147-A177-3AD203B41FA5}">
                      <a16:colId xmlns:a16="http://schemas.microsoft.com/office/drawing/2014/main" val="20012"/>
                    </a:ext>
                  </a:extLst>
                </a:gridCol>
                <a:gridCol w="260350">
                  <a:extLst>
                    <a:ext uri="{9D8B030D-6E8A-4147-A177-3AD203B41FA5}">
                      <a16:colId xmlns:a16="http://schemas.microsoft.com/office/drawing/2014/main" val="20013"/>
                    </a:ext>
                  </a:extLst>
                </a:gridCol>
                <a:gridCol w="261620">
                  <a:extLst>
                    <a:ext uri="{9D8B030D-6E8A-4147-A177-3AD203B41FA5}">
                      <a16:colId xmlns:a16="http://schemas.microsoft.com/office/drawing/2014/main" val="20014"/>
                    </a:ext>
                  </a:extLst>
                </a:gridCol>
                <a:gridCol w="259715">
                  <a:extLst>
                    <a:ext uri="{9D8B030D-6E8A-4147-A177-3AD203B41FA5}">
                      <a16:colId xmlns:a16="http://schemas.microsoft.com/office/drawing/2014/main" val="20015"/>
                    </a:ext>
                  </a:extLst>
                </a:gridCol>
                <a:gridCol w="260350">
                  <a:extLst>
                    <a:ext uri="{9D8B030D-6E8A-4147-A177-3AD203B41FA5}">
                      <a16:colId xmlns:a16="http://schemas.microsoft.com/office/drawing/2014/main" val="20016"/>
                    </a:ext>
                  </a:extLst>
                </a:gridCol>
                <a:gridCol w="259715">
                  <a:extLst>
                    <a:ext uri="{9D8B030D-6E8A-4147-A177-3AD203B41FA5}">
                      <a16:colId xmlns:a16="http://schemas.microsoft.com/office/drawing/2014/main" val="20017"/>
                    </a:ext>
                  </a:extLst>
                </a:gridCol>
                <a:gridCol w="261620">
                  <a:extLst>
                    <a:ext uri="{9D8B030D-6E8A-4147-A177-3AD203B41FA5}">
                      <a16:colId xmlns:a16="http://schemas.microsoft.com/office/drawing/2014/main" val="20018"/>
                    </a:ext>
                  </a:extLst>
                </a:gridCol>
                <a:gridCol w="260350">
                  <a:extLst>
                    <a:ext uri="{9D8B030D-6E8A-4147-A177-3AD203B41FA5}">
                      <a16:colId xmlns:a16="http://schemas.microsoft.com/office/drawing/2014/main" val="20019"/>
                    </a:ext>
                  </a:extLst>
                </a:gridCol>
              </a:tblGrid>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0"/>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1"/>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2"/>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3"/>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4"/>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5"/>
                  </a:ext>
                </a:extLst>
              </a:tr>
              <a:tr h="487680">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solidFill>
                          <a:srgbClr val="FFC000"/>
                        </a:solidFill>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6"/>
                  </a:ext>
                </a:extLst>
              </a:tr>
            </a:tbl>
          </a:graphicData>
        </a:graphic>
      </p:graphicFrame>
      <p:cxnSp>
        <p:nvCxnSpPr>
          <p:cNvPr id="15" name="直接箭头连接符 14"/>
          <p:cNvCxnSpPr/>
          <p:nvPr/>
        </p:nvCxnSpPr>
        <p:spPr>
          <a:xfrm>
            <a:off x="3319780" y="1948815"/>
            <a:ext cx="0" cy="392239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319780" y="1948815"/>
            <a:ext cx="5535295" cy="317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3449320" y="1579880"/>
            <a:ext cx="426720" cy="60007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876040" y="13614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f(0, 0)</a:t>
            </a:r>
            <a:endParaRPr lang="zh-CN" altLang="en-US">
              <a:latin typeface="Times New Roman Regular" panose="02020503050405090304" charset="0"/>
              <a:cs typeface="Times New Roman Regular" panose="02020503050405090304" charset="0"/>
            </a:endParaRPr>
          </a:p>
        </p:txBody>
      </p:sp>
      <p:sp>
        <p:nvSpPr>
          <p:cNvPr id="19" name="任意多边形 18"/>
          <p:cNvSpPr/>
          <p:nvPr/>
        </p:nvSpPr>
        <p:spPr>
          <a:xfrm flipH="1">
            <a:off x="7566660" y="1579880"/>
            <a:ext cx="852170" cy="67627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59245" y="13614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f(0, </a:t>
            </a:r>
            <a:r>
              <a:rPr lang="en-US" altLang="zh-CN" i="1">
                <a:latin typeface="Times New Roman Italic" panose="02020503050405090304" charset="0"/>
                <a:cs typeface="Times New Roman Italic" panose="02020503050405090304" charset="0"/>
              </a:rPr>
              <a:t>N</a:t>
            </a:r>
            <a:r>
              <a:rPr lang="en-US" altLang="zh-CN">
                <a:latin typeface="Times New Roman Regular" panose="02020503050405090304" charset="0"/>
                <a:cs typeface="Times New Roman Regular" panose="02020503050405090304" charset="0"/>
              </a:rPr>
              <a:t>-1)</a:t>
            </a:r>
            <a:endParaRPr lang="zh-CN" altLang="en-US">
              <a:latin typeface="Times New Roman Regular" panose="02020503050405090304" charset="0"/>
              <a:cs typeface="Times New Roman Regular" panose="02020503050405090304" charset="0"/>
            </a:endParaRPr>
          </a:p>
        </p:txBody>
      </p:sp>
      <p:sp>
        <p:nvSpPr>
          <p:cNvPr id="21" name="任意多边形 20"/>
          <p:cNvSpPr/>
          <p:nvPr/>
        </p:nvSpPr>
        <p:spPr>
          <a:xfrm>
            <a:off x="3449955" y="1579880"/>
            <a:ext cx="1508760" cy="110045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958715" y="1437640"/>
            <a:ext cx="1184910"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f(1, 0)</a:t>
            </a:r>
            <a:endParaRPr lang="zh-CN" altLang="en-US">
              <a:latin typeface="Times New Roman Regular" panose="02020503050405090304" charset="0"/>
              <a:cs typeface="Times New Roman Regular" panose="02020503050405090304" charset="0"/>
            </a:endParaRPr>
          </a:p>
        </p:txBody>
      </p:sp>
      <p:sp>
        <p:nvSpPr>
          <p:cNvPr id="24" name="任意多边形 23"/>
          <p:cNvSpPr/>
          <p:nvPr/>
        </p:nvSpPr>
        <p:spPr>
          <a:xfrm flipH="1" flipV="1">
            <a:off x="7843520" y="5129530"/>
            <a:ext cx="575945" cy="680085"/>
          </a:xfrm>
          <a:custGeom>
            <a:avLst/>
            <a:gdLst>
              <a:gd name="connisteX0" fmla="*/ 0 w 426720"/>
              <a:gd name="connsiteY0" fmla="*/ 600075 h 600075"/>
              <a:gd name="connisteX1" fmla="*/ 106680 w 426720"/>
              <a:gd name="connsiteY1" fmla="*/ 160020 h 600075"/>
              <a:gd name="connisteX2" fmla="*/ 426720 w 426720"/>
              <a:gd name="connsiteY2" fmla="*/ 0 h 600075"/>
            </a:gdLst>
            <a:ahLst/>
            <a:cxnLst>
              <a:cxn ang="0">
                <a:pos x="connisteX0" y="connsiteY0"/>
              </a:cxn>
              <a:cxn ang="0">
                <a:pos x="connisteX1" y="connsiteY1"/>
              </a:cxn>
              <a:cxn ang="0">
                <a:pos x="connisteX2" y="connsiteY2"/>
              </a:cxn>
            </a:cxnLst>
            <a:rect l="l" t="t" r="r" b="b"/>
            <a:pathLst>
              <a:path w="426720" h="600075">
                <a:moveTo>
                  <a:pt x="0" y="600075"/>
                </a:moveTo>
                <a:cubicBezTo>
                  <a:pt x="15240" y="514985"/>
                  <a:pt x="21590" y="280035"/>
                  <a:pt x="106680" y="160020"/>
                </a:cubicBezTo>
                <a:cubicBezTo>
                  <a:pt x="191770" y="40005"/>
                  <a:pt x="365125" y="23495"/>
                  <a:pt x="42672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142990" y="5633720"/>
            <a:ext cx="1534795" cy="368300"/>
          </a:xfrm>
          <a:prstGeom prst="rect">
            <a:avLst/>
          </a:prstGeom>
          <a:noFill/>
        </p:spPr>
        <p:txBody>
          <a:bodyPr wrap="square" rtlCol="0">
            <a:spAutoFit/>
          </a:bodyPr>
          <a:lstStyle/>
          <a:p>
            <a:r>
              <a:rPr lang="en-US" altLang="zh-CN">
                <a:latin typeface="Times New Roman Regular" panose="02020503050405090304" charset="0"/>
                <a:cs typeface="Times New Roman Regular" panose="02020503050405090304" charset="0"/>
              </a:rPr>
              <a:t>f(</a:t>
            </a:r>
            <a:r>
              <a:rPr lang="en-US" altLang="zh-CN" i="1">
                <a:latin typeface="Times New Roman Italic" panose="02020503050405090304" charset="0"/>
                <a:cs typeface="Times New Roman Italic" panose="02020503050405090304" charset="0"/>
              </a:rPr>
              <a:t>M</a:t>
            </a:r>
            <a:r>
              <a:rPr lang="en-US" altLang="zh-CN">
                <a:latin typeface="Times New Roman Regular" panose="02020503050405090304" charset="0"/>
                <a:cs typeface="Times New Roman Regular" panose="02020503050405090304" charset="0"/>
              </a:rPr>
              <a:t>-1, </a:t>
            </a:r>
            <a:r>
              <a:rPr lang="en-US" altLang="zh-CN" i="1">
                <a:latin typeface="Times New Roman Italic" panose="02020503050405090304" charset="0"/>
                <a:cs typeface="Times New Roman Italic" panose="02020503050405090304" charset="0"/>
              </a:rPr>
              <a:t>N</a:t>
            </a:r>
            <a:r>
              <a:rPr lang="en-US" altLang="zh-CN">
                <a:latin typeface="Times New Roman Regular" panose="02020503050405090304" charset="0"/>
                <a:cs typeface="Times New Roman Regular" panose="02020503050405090304" charset="0"/>
              </a:rPr>
              <a:t>-1)</a:t>
            </a:r>
            <a:endParaRPr lang="zh-CN" altLang="en-US">
              <a:latin typeface="Times New Roman Regular" panose="02020503050405090304" charset="0"/>
              <a:cs typeface="Times New Roman Regular" panose="02020503050405090304" charset="0"/>
            </a:endParaRPr>
          </a:p>
        </p:txBody>
      </p:sp>
      <p:sp>
        <p:nvSpPr>
          <p:cNvPr id="8" name="文本框 7"/>
          <p:cNvSpPr txBox="1"/>
          <p:nvPr/>
        </p:nvSpPr>
        <p:spPr>
          <a:xfrm>
            <a:off x="1007745" y="1867535"/>
            <a:ext cx="1574800" cy="1445260"/>
          </a:xfrm>
          <a:prstGeom prst="rect">
            <a:avLst/>
          </a:prstGeom>
          <a:noFill/>
        </p:spPr>
        <p:txBody>
          <a:bodyPr wrap="square" rtlCol="0" anchor="t">
            <a:spAutoFit/>
          </a:bodyPr>
          <a:lstStyle/>
          <a:p>
            <a:r>
              <a:rPr kumimoji="1" lang="zh-CN" altLang="en-US" sz="4400" dirty="0">
                <a:solidFill>
                  <a:schemeClr val="accent1">
                    <a:lumMod val="50000"/>
                  </a:schemeClr>
                </a:solidFill>
                <a:latin typeface="SimHei" charset="-122"/>
                <a:ea typeface="SimHei" charset="-122"/>
                <a:cs typeface="SimHei" charset="-122"/>
                <a:sym typeface="+mn-ea"/>
              </a:rPr>
              <a:t>量</a:t>
            </a:r>
          </a:p>
          <a:p>
            <a:r>
              <a:rPr kumimoji="1" lang="zh-CN" altLang="en-US" sz="4400" dirty="0">
                <a:solidFill>
                  <a:schemeClr val="accent1">
                    <a:lumMod val="50000"/>
                  </a:schemeClr>
                </a:solidFill>
                <a:latin typeface="SimHei" charset="-122"/>
                <a:ea typeface="SimHei" charset="-122"/>
                <a:cs typeface="SimHei" charset="-122"/>
                <a:sym typeface="+mn-ea"/>
              </a:rPr>
              <a:t>化</a:t>
            </a:r>
          </a:p>
        </p:txBody>
      </p:sp>
      <p:sp>
        <p:nvSpPr>
          <p:cNvPr id="10" name="文本框 9"/>
          <p:cNvSpPr txBox="1"/>
          <p:nvPr/>
        </p:nvSpPr>
        <p:spPr>
          <a:xfrm>
            <a:off x="1886585" y="2337435"/>
            <a:ext cx="613410" cy="4441825"/>
          </a:xfrm>
          <a:prstGeom prst="rect">
            <a:avLst/>
          </a:prstGeom>
          <a:noFill/>
        </p:spPr>
        <p:txBody>
          <a:bodyPr vert="eaVert" wrap="square" rtlCol="0">
            <a:spAutoFit/>
          </a:bodyPr>
          <a:lstStyle/>
          <a:p>
            <a:pPr algn="l"/>
            <a:r>
              <a:rPr sz="2800" spc="-5" dirty="0">
                <a:latin typeface="Times New Roman Regular" panose="02020503050405090304" charset="0"/>
                <a:cs typeface="新宋体" panose="02010609030101010101" charset="-122"/>
                <a:sym typeface="+mn-ea"/>
              </a:rPr>
              <a:t>图像幅值的数字化</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6" name="文本框 5"/>
          <p:cNvSpPr txBox="1"/>
          <p:nvPr/>
        </p:nvSpPr>
        <p:spPr>
          <a:xfrm>
            <a:off x="1007745" y="1867535"/>
            <a:ext cx="1574800" cy="1445260"/>
          </a:xfrm>
          <a:prstGeom prst="rect">
            <a:avLst/>
          </a:prstGeom>
          <a:noFill/>
        </p:spPr>
        <p:txBody>
          <a:bodyPr wrap="square" rtlCol="0" anchor="t">
            <a:spAutoFit/>
          </a:bodyPr>
          <a:lstStyle/>
          <a:p>
            <a:r>
              <a:rPr kumimoji="1" lang="zh-CN" altLang="en-US" sz="4400" dirty="0">
                <a:solidFill>
                  <a:schemeClr val="accent1">
                    <a:lumMod val="50000"/>
                  </a:schemeClr>
                </a:solidFill>
                <a:latin typeface="SimHei" charset="-122"/>
                <a:ea typeface="SimHei" charset="-122"/>
                <a:cs typeface="SimHei" charset="-122"/>
                <a:sym typeface="+mn-ea"/>
              </a:rPr>
              <a:t>量</a:t>
            </a:r>
          </a:p>
          <a:p>
            <a:r>
              <a:rPr kumimoji="1" lang="zh-CN" altLang="en-US" sz="4400" dirty="0">
                <a:solidFill>
                  <a:schemeClr val="accent1">
                    <a:lumMod val="50000"/>
                  </a:schemeClr>
                </a:solidFill>
                <a:latin typeface="SimHei" charset="-122"/>
                <a:ea typeface="SimHei" charset="-122"/>
                <a:cs typeface="SimHei" charset="-122"/>
                <a:sym typeface="+mn-ea"/>
              </a:rPr>
              <a:t>化</a:t>
            </a:r>
          </a:p>
        </p:txBody>
      </p:sp>
      <p:cxnSp>
        <p:nvCxnSpPr>
          <p:cNvPr id="3" name="直线连接符 73"/>
          <p:cNvCxnSpPr/>
          <p:nvPr/>
        </p:nvCxnSpPr>
        <p:spPr>
          <a:xfrm>
            <a:off x="2868295" y="1525270"/>
            <a:ext cx="0" cy="4895215"/>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99995" y="1546770"/>
            <a:ext cx="6649720" cy="2115451"/>
          </a:xfrm>
          <a:prstGeom prst="rect">
            <a:avLst/>
          </a:prstGeom>
        </p:spPr>
        <p:txBody>
          <a:bodyPr wrap="square">
            <a:spAutoFit/>
          </a:bodyPr>
          <a:lstStyle/>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灰度级</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f(x,y)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：像素位置的亮暗程度</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灰度级越大，像素越亮</a:t>
            </a:r>
          </a:p>
          <a:p>
            <a:pPr marL="800100" lvl="1" indent="-342900" fontAlgn="auto">
              <a:lnSpc>
                <a:spcPct val="120000"/>
              </a:lnSpc>
              <a:buFont typeface="Wingdings" panose="05000000000000000000" pitchFamily="2" charset="2"/>
              <a:buChar char="n"/>
            </a:pPr>
            <a:endParaRPr sz="2800" dirty="0">
              <a:latin typeface="新宋体" panose="02010609030101010101" charset="-122"/>
              <a:cs typeface="新宋体" panose="02010609030101010101" charset="-122"/>
            </a:endParaRPr>
          </a:p>
          <a:p>
            <a:pPr lvl="2" indent="0" fontAlgn="auto">
              <a:lnSpc>
                <a:spcPct val="120000"/>
              </a:lnSpc>
              <a:buFont typeface="Wingdings" panose="05000000000000000000" pitchFamily="2" charset="2"/>
              <a:buNone/>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27" name="文本框 26"/>
          <p:cNvSpPr txBox="1"/>
          <p:nvPr/>
        </p:nvSpPr>
        <p:spPr>
          <a:xfrm>
            <a:off x="1886585" y="2337435"/>
            <a:ext cx="613410" cy="4441825"/>
          </a:xfrm>
          <a:prstGeom prst="rect">
            <a:avLst/>
          </a:prstGeom>
          <a:noFill/>
        </p:spPr>
        <p:txBody>
          <a:bodyPr vert="eaVert" wrap="square" rtlCol="0">
            <a:spAutoFit/>
          </a:bodyPr>
          <a:lstStyle/>
          <a:p>
            <a:pPr algn="l"/>
            <a:r>
              <a:rPr sz="2800" spc="-5" dirty="0">
                <a:latin typeface="Times New Roman Regular" panose="02020503050405090304" charset="0"/>
                <a:cs typeface="新宋体" panose="02010609030101010101" charset="-122"/>
                <a:sym typeface="+mn-ea"/>
              </a:rPr>
              <a:t>图像幅值的数字化</a:t>
            </a:r>
          </a:p>
        </p:txBody>
      </p:sp>
      <p:pic>
        <p:nvPicPr>
          <p:cNvPr id="4" name="Picture 16" descr="E:\书稿\数字图像处理书稿\VISIO\数字图像基础\采样与量化 - 灰度级量化.emf">
            <a:extLst>
              <a:ext uri="{FF2B5EF4-FFF2-40B4-BE49-F238E27FC236}">
                <a16:creationId xmlns:a16="http://schemas.microsoft.com/office/drawing/2014/main" id="{AE649B3A-957F-356F-32C8-7669A9E156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2474" y="2877080"/>
            <a:ext cx="4778736" cy="30762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318134" y="1437640"/>
            <a:ext cx="8527415" cy="2677656"/>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将灰度级跨越的值域划分为</a:t>
            </a:r>
            <a:r>
              <a:rPr kumimoji="1" lang="en-US" altLang="zh-CN" sz="2800" i="1" dirty="0">
                <a:latin typeface="Times New Roman Italic" panose="02020503050405090304" charset="0"/>
                <a:ea typeface="宋体" charset="0"/>
                <a:cs typeface="Times New Roman Italic" panose="02020503050405090304" charset="0"/>
                <a:sym typeface="+mn-ea"/>
              </a:rPr>
              <a:t>L</a:t>
            </a:r>
            <a:r>
              <a:rPr kumimoji="1" lang="zh-CN" altLang="en-US" sz="2800" dirty="0">
                <a:latin typeface="Times New Roman Italic" panose="02020503050405090304" charset="0"/>
                <a:ea typeface="宋体" charset="0"/>
                <a:cs typeface="Times New Roman Italic" panose="02020503050405090304" charset="0"/>
                <a:sym typeface="+mn-ea"/>
              </a:rPr>
              <a:t>个区间（</a:t>
            </a:r>
            <a:r>
              <a:rPr kumimoji="1" lang="en-US" altLang="zh-CN" sz="2800" i="1" dirty="0">
                <a:latin typeface="Times New Roman Italic" panose="02020503050405090304" charset="0"/>
                <a:ea typeface="宋体" charset="0"/>
                <a:cs typeface="Times New Roman Italic" panose="02020503050405090304" charset="0"/>
                <a:sym typeface="+mn-ea"/>
              </a:rPr>
              <a:t>L</a:t>
            </a:r>
            <a:r>
              <a:rPr kumimoji="1" lang="zh-CN" altLang="en-US" sz="2800" dirty="0">
                <a:latin typeface="Times New Roman Italic" panose="02020503050405090304" charset="0"/>
                <a:ea typeface="宋体" charset="0"/>
                <a:cs typeface="Times New Roman Italic" panose="02020503050405090304" charset="0"/>
                <a:sym typeface="+mn-ea"/>
              </a:rPr>
              <a:t>通常为</a:t>
            </a:r>
            <a:r>
              <a:rPr kumimoji="1" lang="en-US" altLang="zh-CN" sz="2800" dirty="0">
                <a:latin typeface="Times New Roman Italic" panose="02020503050405090304" charset="0"/>
                <a:ea typeface="宋体" charset="0"/>
                <a:cs typeface="Times New Roman Italic" panose="02020503050405090304" charset="0"/>
                <a:sym typeface="+mn-ea"/>
              </a:rPr>
              <a:t>2</a:t>
            </a:r>
            <a:r>
              <a:rPr kumimoji="1" lang="zh-CN" altLang="en-US" sz="2800" dirty="0">
                <a:latin typeface="Times New Roman Italic" panose="02020503050405090304" charset="0"/>
                <a:ea typeface="宋体" charset="0"/>
                <a:cs typeface="Times New Roman Italic" panose="02020503050405090304" charset="0"/>
                <a:sym typeface="+mn-ea"/>
              </a:rPr>
              <a:t>的整数次幂）</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灰度级位数越大，量化误差越小</a:t>
            </a:r>
          </a:p>
          <a:p>
            <a:pPr marL="800100" lvl="1" indent="-342900" fontAlgn="auto">
              <a:buFont typeface="Wingdings" panose="05000000000000000000" pitchFamily="2" charset="2"/>
              <a:buChar char="n"/>
            </a:pPr>
            <a:endParaRPr sz="28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grpSp>
        <p:nvGrpSpPr>
          <p:cNvPr id="20" name="组合 19"/>
          <p:cNvGrpSpPr/>
          <p:nvPr/>
        </p:nvGrpSpPr>
        <p:grpSpPr>
          <a:xfrm>
            <a:off x="1714817" y="3425844"/>
            <a:ext cx="5824855" cy="3184988"/>
            <a:chOff x="2725" y="3522"/>
            <a:chExt cx="12136" cy="6613"/>
          </a:xfrm>
        </p:grpSpPr>
        <p:sp>
          <p:nvSpPr>
            <p:cNvPr id="11" name="object 4"/>
            <p:cNvSpPr txBox="1"/>
            <p:nvPr/>
          </p:nvSpPr>
          <p:spPr>
            <a:xfrm>
              <a:off x="2725" y="3963"/>
              <a:ext cx="4240" cy="877"/>
            </a:xfrm>
            <a:prstGeom prst="rect">
              <a:avLst/>
            </a:prstGeom>
          </p:spPr>
          <p:txBody>
            <a:bodyPr vert="horz" wrap="square" lIns="0" tIns="0" rIns="0" bIns="0" rtlCol="0">
              <a:spAutoFit/>
            </a:bodyPr>
            <a:lstStyle/>
            <a:p>
              <a:pPr marL="12700">
                <a:lnSpc>
                  <a:spcPts val="3295"/>
                </a:lnSpc>
              </a:pPr>
              <a:r>
                <a:rPr lang="en-US" sz="2800" i="1" spc="-5" dirty="0">
                  <a:latin typeface="Times New Roman Italic" panose="02020503050405090304" charset="0"/>
                  <a:cs typeface="Times New Roman Italic" panose="02020503050405090304" charset="0"/>
                </a:rPr>
                <a:t>L=256</a:t>
              </a:r>
            </a:p>
          </p:txBody>
        </p:sp>
        <p:sp>
          <p:nvSpPr>
            <p:cNvPr id="13" name="object 5"/>
            <p:cNvSpPr txBox="1"/>
            <p:nvPr/>
          </p:nvSpPr>
          <p:spPr>
            <a:xfrm>
              <a:off x="2823" y="8625"/>
              <a:ext cx="3958" cy="877"/>
            </a:xfrm>
            <a:prstGeom prst="rect">
              <a:avLst/>
            </a:prstGeom>
          </p:spPr>
          <p:txBody>
            <a:bodyPr vert="horz" wrap="square" lIns="0" tIns="0" rIns="0" bIns="0" rtlCol="0">
              <a:spAutoFit/>
            </a:bodyPr>
            <a:lstStyle/>
            <a:p>
              <a:pPr marL="12700">
                <a:lnSpc>
                  <a:spcPts val="3295"/>
                </a:lnSpc>
              </a:pPr>
              <a:r>
                <a:rPr lang="en-US" sz="2800" i="1" spc="-5" dirty="0">
                  <a:latin typeface="Times New Roman Italic" panose="02020503050405090304" charset="0"/>
                  <a:cs typeface="Times New Roman Italic" panose="02020503050405090304" charset="0"/>
                  <a:sym typeface="+mn-ea"/>
                </a:rPr>
                <a:t>L=16</a:t>
              </a:r>
              <a:endParaRPr sz="2800">
                <a:latin typeface="新宋体" panose="02010609030101010101" charset="-122"/>
                <a:cs typeface="新宋体" panose="02010609030101010101" charset="-122"/>
              </a:endParaRPr>
            </a:p>
          </p:txBody>
        </p:sp>
        <p:sp>
          <p:nvSpPr>
            <p:cNvPr id="15" name="object 6"/>
            <p:cNvSpPr txBox="1"/>
            <p:nvPr/>
          </p:nvSpPr>
          <p:spPr>
            <a:xfrm>
              <a:off x="2823" y="6345"/>
              <a:ext cx="3958" cy="877"/>
            </a:xfrm>
            <a:prstGeom prst="rect">
              <a:avLst/>
            </a:prstGeom>
          </p:spPr>
          <p:txBody>
            <a:bodyPr vert="horz" wrap="square" lIns="0" tIns="0" rIns="0" bIns="0" rtlCol="0">
              <a:spAutoFit/>
            </a:bodyPr>
            <a:lstStyle/>
            <a:p>
              <a:pPr marL="12700">
                <a:lnSpc>
                  <a:spcPts val="3295"/>
                </a:lnSpc>
              </a:pPr>
              <a:r>
                <a:rPr lang="en-US" sz="2800" i="1" spc="-5" dirty="0">
                  <a:latin typeface="Times New Roman Italic" panose="02020503050405090304" charset="0"/>
                  <a:cs typeface="Times New Roman Italic" panose="02020503050405090304" charset="0"/>
                  <a:sym typeface="+mn-ea"/>
                </a:rPr>
                <a:t>L=64</a:t>
              </a:r>
              <a:endParaRPr sz="2800">
                <a:latin typeface="新宋体" panose="02010609030101010101" charset="-122"/>
                <a:cs typeface="新宋体" panose="02010609030101010101" charset="-122"/>
              </a:endParaRPr>
            </a:p>
          </p:txBody>
        </p:sp>
        <p:sp>
          <p:nvSpPr>
            <p:cNvPr id="17" name="object 7"/>
            <p:cNvSpPr/>
            <p:nvPr/>
          </p:nvSpPr>
          <p:spPr>
            <a:xfrm>
              <a:off x="7061" y="3522"/>
              <a:ext cx="7800" cy="2000"/>
            </a:xfrm>
            <a:prstGeom prst="rect">
              <a:avLst/>
            </a:prstGeom>
            <a:blipFill>
              <a:blip r:embed="rId4" cstate="print"/>
              <a:stretch>
                <a:fillRect/>
              </a:stretch>
            </a:blipFill>
          </p:spPr>
          <p:txBody>
            <a:bodyPr wrap="square" lIns="0" tIns="0" rIns="0" bIns="0" rtlCol="0"/>
            <a:lstStyle/>
            <a:p>
              <a:endParaRPr/>
            </a:p>
          </p:txBody>
        </p:sp>
        <p:sp>
          <p:nvSpPr>
            <p:cNvPr id="18" name="object 8"/>
            <p:cNvSpPr/>
            <p:nvPr/>
          </p:nvSpPr>
          <p:spPr>
            <a:xfrm>
              <a:off x="7061" y="5774"/>
              <a:ext cx="7800" cy="2000"/>
            </a:xfrm>
            <a:prstGeom prst="rect">
              <a:avLst/>
            </a:prstGeom>
            <a:blipFill>
              <a:blip r:embed="rId5" cstate="print"/>
              <a:stretch>
                <a:fillRect/>
              </a:stretch>
            </a:blipFill>
          </p:spPr>
          <p:txBody>
            <a:bodyPr wrap="square" lIns="0" tIns="0" rIns="0" bIns="0" rtlCol="0"/>
            <a:lstStyle/>
            <a:p>
              <a:endParaRPr/>
            </a:p>
          </p:txBody>
        </p:sp>
        <p:sp>
          <p:nvSpPr>
            <p:cNvPr id="19" name="object 9"/>
            <p:cNvSpPr/>
            <p:nvPr/>
          </p:nvSpPr>
          <p:spPr>
            <a:xfrm>
              <a:off x="7061" y="8135"/>
              <a:ext cx="7800" cy="2000"/>
            </a:xfrm>
            <a:prstGeom prst="rect">
              <a:avLst/>
            </a:prstGeom>
            <a:blipFill>
              <a:blip r:embed="rId6" cstate="print"/>
              <a:stretch>
                <a:fillRect/>
              </a:stretch>
            </a:blipFill>
          </p:spPr>
          <p:txBody>
            <a:bodyPr wrap="square" lIns="0" tIns="0" rIns="0" bIns="0" rtlCol="0"/>
            <a:lstStyle/>
            <a:p>
              <a:endParaRPr/>
            </a:p>
          </p:txBody>
        </p:sp>
      </p:grpSp>
      <p:pic>
        <p:nvPicPr>
          <p:cNvPr id="27" name="图片 26"/>
          <p:cNvPicPr>
            <a:picLocks noChangeAspect="1"/>
          </p:cNvPicPr>
          <p:nvPr/>
        </p:nvPicPr>
        <p:blipFill>
          <a:blip r:embed="rId7"/>
          <a:stretch>
            <a:fillRect/>
          </a:stretch>
        </p:blipFill>
        <p:spPr>
          <a:xfrm>
            <a:off x="4286250" y="2117725"/>
            <a:ext cx="1514475" cy="528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318051" y="1294314"/>
            <a:ext cx="8669655" cy="5158079"/>
          </a:xfrm>
          <a:prstGeom prst="rect">
            <a:avLst/>
          </a:prstGeom>
        </p:spPr>
        <p:txBody>
          <a:bodyPr wrap="square">
            <a:spAutoFit/>
          </a:bodyPr>
          <a:lstStyle/>
          <a:p>
            <a:pPr marL="342900"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什么是</a:t>
            </a:r>
            <a:r>
              <a:rPr kumimoji="1" lang="zh-CN" altLang="en-US" sz="2800" b="1" dirty="0">
                <a:solidFill>
                  <a:srgbClr val="FF0000"/>
                </a:solidFill>
                <a:latin typeface="Times New Roman Bold" panose="02020503050405090304" charset="0"/>
                <a:ea typeface="宋体" panose="02010600030101010101" pitchFamily="2" charset="-122"/>
                <a:cs typeface="Times New Roman" panose="02020503050405090304" charset="0"/>
              </a:rPr>
              <a:t>数字图像</a:t>
            </a:r>
            <a:r>
              <a:rPr kumimoji="1" lang="zh-CN" altLang="en-US" sz="2800" dirty="0">
                <a:latin typeface="Times New Roman" panose="02020503050405090304" charset="0"/>
                <a:ea typeface="宋体" panose="02010600030101010101" pitchFamily="2" charset="-122"/>
                <a:cs typeface="Times New Roman" panose="02020503050405090304" charset="0"/>
              </a:rPr>
              <a:t>？</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当空间坐标</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x,y，与幅值</a:t>
            </a:r>
            <a:r>
              <a:rPr kumimoji="1" lang="zh-CN" altLang="en-US" sz="2800" dirty="0">
                <a:latin typeface="Times New Roman" panose="02020503050405090304" charset="0"/>
                <a:ea typeface="宋体" panose="02010600030101010101" pitchFamily="2" charset="-122"/>
                <a:cs typeface="Times New Roman" panose="02020503050405090304" charset="0"/>
              </a:rPr>
              <a:t>f(x,y)都是离散值的时候，我们把图像称为数字图像</a:t>
            </a: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a:lnSpc>
                <a:spcPct val="120000"/>
              </a:lnSpc>
              <a:spcBef>
                <a:spcPts val="1800"/>
              </a:spcBef>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什么是</a:t>
            </a:r>
            <a:r>
              <a:rPr kumimoji="1" lang="zh-CN" altLang="en-US" sz="2800" b="1" dirty="0">
                <a:solidFill>
                  <a:srgbClr val="FF0000"/>
                </a:solidFill>
                <a:latin typeface="Times New Roman Bold" panose="02020503050405090304" charset="0"/>
                <a:ea typeface="宋体" panose="02010600030101010101" pitchFamily="2" charset="-122"/>
                <a:cs typeface="Times New Roman" panose="02020503050405090304" charset="0"/>
                <a:sym typeface="+mn-ea"/>
              </a:rPr>
              <a:t>像素</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a:t>
            </a:r>
            <a:endParaRPr kumimoji="1" lang="zh-CN" altLang="en-US" sz="2800" dirty="0">
              <a:latin typeface="Times New Roman" panose="02020503050405090304" charset="0"/>
              <a:ea typeface="宋体" panose="02010600030101010101" pitchFamily="2" charset="-122"/>
              <a:cs typeface="Times New Roman" panose="02020503050405090304" charset="0"/>
            </a:endParaRPr>
          </a:p>
          <a:p>
            <a:pPr marL="800100" lvl="1" indent="-342900">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数字图像的最小组成部分</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lnSpc>
                <a:spcPct val="12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数字图像由有限个元素构成，每个元素都包含一个特定的位置x,y和幅值f(x,y)，我们把这些元素称为图像元素或像素</a:t>
            </a:r>
            <a:endParaRPr kumimoji="1" lang="zh-CN" altLang="en-US"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20000"/>
              </a:lnSpc>
              <a:spcBef>
                <a:spcPts val="1800"/>
              </a:spcBef>
              <a:buFont typeface="Wingdings" panose="05000000000000000000" pitchFamily="2" charset="2"/>
              <a:buChar char="n"/>
            </a:pPr>
            <a:r>
              <a:rPr kumimoji="1" lang="zh-CN" altLang="en-US" sz="2800" b="1" dirty="0">
                <a:solidFill>
                  <a:srgbClr val="FF0000"/>
                </a:solidFill>
                <a:latin typeface="Times New Roman Bold" panose="02020503050405090304" charset="0"/>
                <a:ea typeface="宋体" panose="02010600030101010101" pitchFamily="2" charset="-122"/>
                <a:cs typeface="Times New Roman" panose="02020503050405090304" charset="0"/>
                <a:sym typeface="+mn-ea"/>
              </a:rPr>
              <a:t>数字图像处理</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是指借助于计算机来处理数字图像</a:t>
            </a:r>
          </a:p>
        </p:txBody>
      </p:sp>
      <p:pic>
        <p:nvPicPr>
          <p:cNvPr id="6" name="图片 5">
            <a:extLst>
              <a:ext uri="{FF2B5EF4-FFF2-40B4-BE49-F238E27FC236}">
                <a16:creationId xmlns:a16="http://schemas.microsoft.com/office/drawing/2014/main" id="{7C809F7D-B9A1-BB04-460F-E75A2AEC2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7" name="标题 1">
            <a:extLst>
              <a:ext uri="{FF2B5EF4-FFF2-40B4-BE49-F238E27FC236}">
                <a16:creationId xmlns:a16="http://schemas.microsoft.com/office/drawing/2014/main" id="{F38DEBA5-89D9-5548-3947-549BA033563C}"/>
              </a:ext>
            </a:extLst>
          </p:cNvPr>
          <p:cNvSpPr txBox="1"/>
          <p:nvPr/>
        </p:nvSpPr>
        <p:spPr>
          <a:xfrm>
            <a:off x="1800448" y="668398"/>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 to DIP</a:t>
            </a:r>
          </a:p>
        </p:txBody>
      </p:sp>
      <p:sp>
        <p:nvSpPr>
          <p:cNvPr id="10" name="标题 5">
            <a:extLst>
              <a:ext uri="{FF2B5EF4-FFF2-40B4-BE49-F238E27FC236}">
                <a16:creationId xmlns:a16="http://schemas.microsoft.com/office/drawing/2014/main" id="{02F000FD-CBE0-693F-3BF9-053F65D8C882}"/>
              </a:ext>
            </a:extLst>
          </p:cNvPr>
          <p:cNvSpPr>
            <a:spLocks noGrp="1"/>
          </p:cNvSpPr>
          <p:nvPr>
            <p:ph type="title"/>
          </p:nvPr>
        </p:nvSpPr>
        <p:spPr>
          <a:xfrm>
            <a:off x="472504" y="346219"/>
            <a:ext cx="2142490" cy="795655"/>
          </a:xfrm>
        </p:spPr>
        <p:txBody>
          <a:bodyPr>
            <a:normAutofit/>
          </a:bodyPr>
          <a:lstStyle/>
          <a:p>
            <a:r>
              <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rPr>
              <a:t>绪论</a:t>
            </a:r>
          </a:p>
        </p:txBody>
      </p:sp>
      <p:cxnSp>
        <p:nvCxnSpPr>
          <p:cNvPr id="11" name="直线连接符 4">
            <a:extLst>
              <a:ext uri="{FF2B5EF4-FFF2-40B4-BE49-F238E27FC236}">
                <a16:creationId xmlns:a16="http://schemas.microsoft.com/office/drawing/2014/main" id="{83AE4D51-E233-43A1-B76B-454740E82AD3}"/>
              </a:ext>
            </a:extLst>
          </p:cNvPr>
          <p:cNvCxnSpPr>
            <a:cxnSpLocks/>
          </p:cNvCxnSpPr>
          <p:nvPr/>
        </p:nvCxnSpPr>
        <p:spPr>
          <a:xfrm>
            <a:off x="2114550" y="597634"/>
            <a:ext cx="51292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6CC5632-1A3B-EB2E-832B-10BEE4254C01}"/>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sp>
        <p:nvSpPr>
          <p:cNvPr id="1105926" name="Rectangle 6"/>
          <p:cNvSpPr>
            <a:spLocks noGrp="1" noChangeArrowheads="1"/>
          </p:cNvSpPr>
          <p:nvPr>
            <p:ph idx="1"/>
          </p:nvPr>
        </p:nvSpPr>
        <p:spPr>
          <a:xfrm>
            <a:off x="1135380" y="5184775"/>
            <a:ext cx="3332480" cy="1371600"/>
          </a:xfrm>
          <a:noFill/>
          <a:extLst>
            <a:ext uri="{909E8E84-426E-40DD-AFC4-6F175D3DCCD1}">
              <a14:hiddenFill xmlns:a14="http://schemas.microsoft.com/office/drawing/2010/main">
                <a:gradFill rotWithShape="0">
                  <a:gsLst>
                    <a:gs pos="0">
                      <a:schemeClr val="accent1"/>
                    </a:gs>
                    <a:gs pos="100000">
                      <a:srgbClr val="000000"/>
                    </a:gs>
                  </a:gsLst>
                  <a:lin ang="5400000" scaled="1"/>
                </a:gradFill>
              </a14:hiddenFill>
            </a:ext>
          </a:extLst>
        </p:spPr>
        <p:txBody>
          <a:bodyPr lIns="84138" tIns="41275" rIns="84138" bIns="41275"/>
          <a:lstStyle/>
          <a:p>
            <a:pPr marL="311150" indent="-311150" defTabSz="755650">
              <a:buFont typeface="Wingdings" panose="05000000000000000000" pitchFamily="2" charset="2"/>
              <a:buNone/>
            </a:pPr>
            <a:r>
              <a:rPr lang="zh-CN" altLang="en-US" sz="2000" dirty="0">
                <a:latin typeface="Times New Roman Regular" panose="02020503050405090304" charset="0"/>
                <a:ea typeface="华文宋体" panose="02010600040101010101" charset="-122"/>
                <a:cs typeface="Times New Roman Regular" panose="02020503050405090304" charset="0"/>
              </a:rPr>
              <a:t>连续图像投影到传感器阵列</a:t>
            </a:r>
            <a:r>
              <a:rPr lang="zh-CN" altLang="en-US" sz="2000" dirty="0">
                <a:latin typeface="Times New Roman Regular" panose="02020503050405090304" charset="0"/>
                <a:cs typeface="Times New Roman Regular" panose="02020503050405090304" charset="0"/>
              </a:rPr>
              <a:t>  </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aphicFrame>
        <p:nvGraphicFramePr>
          <p:cNvPr id="1105924" name="Object 4"/>
          <p:cNvGraphicFramePr>
            <a:graphicFrameLocks noChangeAspect="1"/>
          </p:cNvGraphicFramePr>
          <p:nvPr/>
        </p:nvGraphicFramePr>
        <p:xfrm>
          <a:off x="1363980" y="1905000"/>
          <a:ext cx="2590800" cy="3048000"/>
        </p:xfrm>
        <a:graphic>
          <a:graphicData uri="http://schemas.openxmlformats.org/presentationml/2006/ole">
            <mc:AlternateContent xmlns:mc="http://schemas.openxmlformats.org/markup-compatibility/2006">
              <mc:Choice xmlns:v="urn:schemas-microsoft-com:vml" Requires="v">
                <p:oleObj name="位图图像" r:id="rId4" imgW="2590800" imgH="3048000" progId="Paint.Picture">
                  <p:embed/>
                </p:oleObj>
              </mc:Choice>
              <mc:Fallback>
                <p:oleObj name="位图图像" r:id="rId4" imgW="2590800" imgH="304800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980" y="1905000"/>
                        <a:ext cx="2590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5925" name="Object 5"/>
          <p:cNvGraphicFramePr>
            <a:graphicFrameLocks noChangeAspect="1"/>
          </p:cNvGraphicFramePr>
          <p:nvPr/>
        </p:nvGraphicFramePr>
        <p:xfrm>
          <a:off x="4869180" y="1905000"/>
          <a:ext cx="2600325" cy="3019425"/>
        </p:xfrm>
        <a:graphic>
          <a:graphicData uri="http://schemas.openxmlformats.org/presentationml/2006/ole">
            <mc:AlternateContent xmlns:mc="http://schemas.openxmlformats.org/markup-compatibility/2006">
              <mc:Choice xmlns:v="urn:schemas-microsoft-com:vml" Requires="v">
                <p:oleObj name="位图图像" r:id="rId6" imgW="2600325" imgH="3019425" progId="Paint.Picture">
                  <p:embed/>
                </p:oleObj>
              </mc:Choice>
              <mc:Fallback>
                <p:oleObj name="位图图像" r:id="rId6" imgW="2600325" imgH="3019425"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180" y="1905000"/>
                        <a:ext cx="26003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5927" name="Rectangle 7"/>
          <p:cNvSpPr>
            <a:spLocks noChangeArrowheads="1"/>
          </p:cNvSpPr>
          <p:nvPr/>
        </p:nvSpPr>
        <p:spPr bwMode="auto">
          <a:xfrm>
            <a:off x="4655503" y="5184879"/>
            <a:ext cx="3352800" cy="11430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0000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138" tIns="41275" rIns="84138" bIns="41275"/>
          <a:lstStyle/>
          <a:p>
            <a:pPr marL="311150" indent="-311150" algn="l" defTabSz="755650" eaLnBrk="0" hangingPunct="0">
              <a:lnSpc>
                <a:spcPct val="100000"/>
              </a:lnSpc>
              <a:buClrTx/>
              <a:buSzTx/>
              <a:buFontTx/>
              <a:buNone/>
            </a:pPr>
            <a:r>
              <a:rPr lang="zh-CN" altLang="en-US" sz="2000" dirty="0">
                <a:latin typeface="Times New Roman Regular" panose="02020503050405090304" charset="0"/>
                <a:ea typeface="华文宋体" panose="02010600040101010101" charset="-122"/>
                <a:cs typeface="Times New Roman Regular" panose="02020503050405090304" charset="0"/>
              </a:rPr>
              <a:t>   图像采样和量化的结果</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descr="fig-D"/>
          <p:cNvPicPr>
            <a:picLocks noChangeAspect="1"/>
          </p:cNvPicPr>
          <p:nvPr/>
        </p:nvPicPr>
        <p:blipFill>
          <a:blip r:embed="rId4"/>
          <a:stretch>
            <a:fillRect/>
          </a:stretch>
        </p:blipFill>
        <p:spPr>
          <a:xfrm>
            <a:off x="2980690" y="1224369"/>
            <a:ext cx="5660390" cy="558863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88900" y="1682750"/>
                <a:ext cx="6249035" cy="2306955"/>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灰度级可以归一化至</a:t>
                </a:r>
                <a14:m>
                  <m:oMath xmlns:m="http://schemas.openxmlformats.org/officeDocument/2006/math">
                    <m:r>
                      <a:rPr kumimoji="1" lang="en-US" altLang="zh-CN" sz="2400" i="1" dirty="0" smtClean="0">
                        <a:latin typeface="Cambria Math" panose="02040503050406030204" pitchFamily="18" charset="0"/>
                        <a:ea typeface="Times New Roman" panose="02020503050405090304" charset="0"/>
                        <a:cs typeface="Times New Roman" panose="02020503050405090304" charset="0"/>
                        <a:sym typeface="+mn-ea"/>
                      </a:rPr>
                      <m:t>[0,1]</m:t>
                    </m:r>
                  </m:oMath>
                </a14:m>
                <a:endParaRPr kumimoji="1" lang="zh-CN" altLang="en-US" sz="2400" dirty="0">
                  <a:latin typeface="Times New Roman" panose="02020503050405090304" charset="0"/>
                  <a:ea typeface="Times New Roman" panose="02020503050405090304"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黑：</a:t>
                </a:r>
                <a:r>
                  <a:rPr kumimoji="1" lang="en-US" altLang="zh-CN" sz="2400" dirty="0">
                    <a:latin typeface="Times New Roman" panose="02020503050405090304" charset="0"/>
                    <a:ea typeface="宋体" charset="0"/>
                    <a:cs typeface="Times New Roman" panose="02020503050405090304" charset="0"/>
                    <a:sym typeface="+mn-ea"/>
                  </a:rPr>
                  <a:t>0</a:t>
                </a:r>
                <a:endParaRPr kumimoji="1" lang="zh-CN" altLang="en-US" sz="24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灰：</a:t>
                </a:r>
                <a:r>
                  <a:rPr kumimoji="1" lang="en-US" altLang="zh-CN" sz="2400" dirty="0">
                    <a:latin typeface="Times New Roman" panose="02020503050405090304" charset="0"/>
                    <a:ea typeface="宋体" charset="0"/>
                    <a:cs typeface="Times New Roman" panose="02020503050405090304" charset="0"/>
                    <a:sym typeface="+mn-ea"/>
                  </a:rPr>
                  <a:t>0.5</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白：</a:t>
                </a:r>
                <a:r>
                  <a:rPr kumimoji="1" lang="en-US" altLang="zh-CN" sz="2400" dirty="0">
                    <a:latin typeface="Times New Roman" panose="02020503050405090304" charset="0"/>
                    <a:ea typeface="宋体" charset="0"/>
                    <a:cs typeface="Times New Roman" panose="02020503050405090304" charset="0"/>
                    <a:sym typeface="+mn-ea"/>
                  </a:rPr>
                  <a:t>1</a:t>
                </a:r>
                <a:endParaRPr kumimoji="1" lang="zh-CN" altLang="en-US" sz="24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sz="24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88900" y="1682750"/>
                <a:ext cx="6249035" cy="2306955"/>
              </a:xfrm>
              <a:prstGeom prst="rect">
                <a:avLst/>
              </a:prstGeom>
              <a:blipFill>
                <a:blip r:embed="rId5"/>
                <a:stretch>
                  <a:fillRect t="-2910"/>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descr="fig-D"/>
          <p:cNvPicPr>
            <a:picLocks noChangeAspect="1"/>
          </p:cNvPicPr>
          <p:nvPr/>
        </p:nvPicPr>
        <p:blipFill>
          <a:blip r:embed="rId4"/>
          <a:stretch>
            <a:fillRect/>
          </a:stretch>
        </p:blipFill>
        <p:spPr>
          <a:xfrm>
            <a:off x="2381250" y="1228090"/>
            <a:ext cx="5660390" cy="5588635"/>
          </a:xfrm>
          <a:prstGeom prst="rect">
            <a:avLst/>
          </a:prstGeom>
        </p:spPr>
      </p:pic>
      <p:sp>
        <p:nvSpPr>
          <p:cNvPr id="16" name="矩形 15"/>
          <p:cNvSpPr/>
          <p:nvPr/>
        </p:nvSpPr>
        <p:spPr>
          <a:xfrm>
            <a:off x="88900" y="1682750"/>
            <a:ext cx="6249035" cy="2308324"/>
          </a:xfrm>
          <a:prstGeom prst="rect">
            <a:avLst/>
          </a:prstGeom>
        </p:spPr>
        <p:txBody>
          <a:bodyPr wrap="square">
            <a:spAutoFit/>
          </a:bodyPr>
          <a:lstStyle/>
          <a:p>
            <a:pPr marL="800100" lvl="1" indent="-342900">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灰度级</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黑：</a:t>
            </a:r>
            <a:r>
              <a:rPr kumimoji="1" lang="en-US" altLang="zh-CN" sz="2400" dirty="0">
                <a:latin typeface="Times New Roman" panose="02020503050405090304" charset="0"/>
                <a:ea typeface="宋体" charset="0"/>
                <a:cs typeface="Times New Roman" panose="02020503050405090304" charset="0"/>
                <a:sym typeface="+mn-ea"/>
              </a:rPr>
              <a:t>0</a:t>
            </a:r>
            <a:endParaRPr kumimoji="1" lang="zh-CN" altLang="en-US" sz="24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灰：</a:t>
            </a:r>
            <a:r>
              <a:rPr kumimoji="1" lang="en-US" altLang="zh-CN" sz="2400" dirty="0">
                <a:latin typeface="Times New Roman" panose="02020503050405090304" charset="0"/>
                <a:ea typeface="宋体" charset="0"/>
                <a:cs typeface="Times New Roman" panose="02020503050405090304" charset="0"/>
                <a:sym typeface="+mn-ea"/>
              </a:rPr>
              <a:t>0.5</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白：</a:t>
            </a:r>
            <a:r>
              <a:rPr kumimoji="1" lang="en-US" altLang="zh-CN" sz="2400" dirty="0">
                <a:latin typeface="Times New Roman" panose="02020503050405090304" charset="0"/>
                <a:ea typeface="宋体" charset="0"/>
                <a:cs typeface="Times New Roman" panose="02020503050405090304" charset="0"/>
                <a:sym typeface="+mn-ea"/>
              </a:rPr>
              <a:t>1</a:t>
            </a:r>
            <a:endParaRPr kumimoji="1" lang="zh-CN" altLang="en-US" sz="24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sz="24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pic>
        <p:nvPicPr>
          <p:cNvPr id="3" name="图片 2"/>
          <p:cNvPicPr>
            <a:picLocks noChangeAspect="1"/>
          </p:cNvPicPr>
          <p:nvPr/>
        </p:nvPicPr>
        <p:blipFill>
          <a:blip r:embed="rId5"/>
          <a:stretch>
            <a:fillRect/>
          </a:stretch>
        </p:blipFill>
        <p:spPr>
          <a:xfrm>
            <a:off x="3187700" y="1773555"/>
            <a:ext cx="4853940" cy="1370965"/>
          </a:xfrm>
          <a:prstGeom prst="rect">
            <a:avLst/>
          </a:prstGeom>
        </p:spPr>
      </p:pic>
      <p:sp>
        <p:nvSpPr>
          <p:cNvPr id="7" name="任意多边形 6"/>
          <p:cNvSpPr/>
          <p:nvPr/>
        </p:nvSpPr>
        <p:spPr>
          <a:xfrm>
            <a:off x="7111365" y="3144520"/>
            <a:ext cx="338455" cy="1466215"/>
          </a:xfrm>
          <a:custGeom>
            <a:avLst/>
            <a:gdLst>
              <a:gd name="connisteX0" fmla="*/ 0 w 212344"/>
              <a:gd name="connsiteY0" fmla="*/ 0 h 1439545"/>
              <a:gd name="connisteX1" fmla="*/ 211455 w 212344"/>
              <a:gd name="connsiteY1" fmla="*/ 571500 h 1439545"/>
              <a:gd name="connisteX2" fmla="*/ 63500 w 212344"/>
              <a:gd name="connsiteY2" fmla="*/ 1439545 h 1439545"/>
            </a:gdLst>
            <a:ahLst/>
            <a:cxnLst>
              <a:cxn ang="0">
                <a:pos x="connisteX0" y="connsiteY0"/>
              </a:cxn>
              <a:cxn ang="0">
                <a:pos x="connisteX1" y="connsiteY1"/>
              </a:cxn>
              <a:cxn ang="0">
                <a:pos x="connisteX2" y="connsiteY2"/>
              </a:cxn>
            </a:cxnLst>
            <a:rect l="l" t="t" r="r" b="b"/>
            <a:pathLst>
              <a:path w="212344" h="1439545">
                <a:moveTo>
                  <a:pt x="0" y="0"/>
                </a:moveTo>
                <a:cubicBezTo>
                  <a:pt x="45085" y="97155"/>
                  <a:pt x="198755" y="283845"/>
                  <a:pt x="211455" y="571500"/>
                </a:cubicBezTo>
                <a:cubicBezTo>
                  <a:pt x="224155" y="859155"/>
                  <a:pt x="97155" y="1277620"/>
                  <a:pt x="63500" y="1439545"/>
                </a:cubicBezTo>
              </a:path>
            </a:pathLst>
          </a:custGeom>
          <a:noFill/>
          <a:ln>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descr="fig-D"/>
          <p:cNvPicPr>
            <a:picLocks noChangeAspect="1"/>
          </p:cNvPicPr>
          <p:nvPr/>
        </p:nvPicPr>
        <p:blipFill>
          <a:blip r:embed="rId4"/>
          <a:stretch>
            <a:fillRect/>
          </a:stretch>
        </p:blipFill>
        <p:spPr>
          <a:xfrm>
            <a:off x="2381250" y="1228090"/>
            <a:ext cx="5660390" cy="5588635"/>
          </a:xfrm>
          <a:prstGeom prst="rect">
            <a:avLst/>
          </a:prstGeom>
        </p:spPr>
      </p:pic>
      <p:sp>
        <p:nvSpPr>
          <p:cNvPr id="16" name="矩形 15"/>
          <p:cNvSpPr/>
          <p:nvPr/>
        </p:nvSpPr>
        <p:spPr>
          <a:xfrm>
            <a:off x="88900" y="1682750"/>
            <a:ext cx="6249035" cy="2306955"/>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灰度级</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黑：</a:t>
            </a:r>
            <a:r>
              <a:rPr kumimoji="1" lang="en-US" altLang="zh-CN" sz="2400" dirty="0">
                <a:latin typeface="Times New Roman" panose="02020503050405090304" charset="0"/>
                <a:ea typeface="宋体" charset="0"/>
                <a:cs typeface="Times New Roman" panose="02020503050405090304" charset="0"/>
                <a:sym typeface="+mn-ea"/>
              </a:rPr>
              <a:t>0</a:t>
            </a:r>
            <a:endParaRPr kumimoji="1" lang="zh-CN" altLang="en-US" sz="24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灰：</a:t>
            </a:r>
            <a:r>
              <a:rPr kumimoji="1" lang="en-US" altLang="zh-CN" sz="2400" dirty="0">
                <a:latin typeface="Times New Roman" panose="02020503050405090304" charset="0"/>
                <a:ea typeface="宋体" charset="0"/>
                <a:cs typeface="Times New Roman" panose="02020503050405090304" charset="0"/>
                <a:sym typeface="+mn-ea"/>
              </a:rPr>
              <a:t>0.5</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白：</a:t>
            </a:r>
            <a:r>
              <a:rPr kumimoji="1" lang="en-US" altLang="zh-CN" sz="2400" dirty="0">
                <a:latin typeface="Times New Roman" panose="02020503050405090304" charset="0"/>
                <a:ea typeface="宋体" charset="0"/>
                <a:cs typeface="Times New Roman" panose="02020503050405090304" charset="0"/>
                <a:sym typeface="+mn-ea"/>
              </a:rPr>
              <a:t>1</a:t>
            </a:r>
            <a:endParaRPr kumimoji="1" lang="zh-CN" altLang="en-US" sz="24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sz="24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sp>
        <p:nvSpPr>
          <p:cNvPr id="7" name="任意多边形 6"/>
          <p:cNvSpPr/>
          <p:nvPr/>
        </p:nvSpPr>
        <p:spPr>
          <a:xfrm>
            <a:off x="7111365" y="3144520"/>
            <a:ext cx="338455" cy="1466215"/>
          </a:xfrm>
          <a:custGeom>
            <a:avLst/>
            <a:gdLst>
              <a:gd name="connisteX0" fmla="*/ 0 w 212344"/>
              <a:gd name="connsiteY0" fmla="*/ 0 h 1439545"/>
              <a:gd name="connisteX1" fmla="*/ 211455 w 212344"/>
              <a:gd name="connsiteY1" fmla="*/ 571500 h 1439545"/>
              <a:gd name="connisteX2" fmla="*/ 63500 w 212344"/>
              <a:gd name="connsiteY2" fmla="*/ 1439545 h 1439545"/>
            </a:gdLst>
            <a:ahLst/>
            <a:cxnLst>
              <a:cxn ang="0">
                <a:pos x="connisteX0" y="connsiteY0"/>
              </a:cxn>
              <a:cxn ang="0">
                <a:pos x="connisteX1" y="connsiteY1"/>
              </a:cxn>
              <a:cxn ang="0">
                <a:pos x="connisteX2" y="connsiteY2"/>
              </a:cxn>
            </a:cxnLst>
            <a:rect l="l" t="t" r="r" b="b"/>
            <a:pathLst>
              <a:path w="212344" h="1439545">
                <a:moveTo>
                  <a:pt x="0" y="0"/>
                </a:moveTo>
                <a:cubicBezTo>
                  <a:pt x="45085" y="97155"/>
                  <a:pt x="198755" y="283845"/>
                  <a:pt x="211455" y="571500"/>
                </a:cubicBezTo>
                <a:cubicBezTo>
                  <a:pt x="224155" y="859155"/>
                  <a:pt x="97155" y="1277620"/>
                  <a:pt x="63500" y="1439545"/>
                </a:cubicBezTo>
              </a:path>
            </a:pathLst>
          </a:custGeom>
          <a:noFill/>
          <a:ln>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3215640" y="1320165"/>
            <a:ext cx="4234180" cy="17240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mc:AlternateContent xmlns:mc="http://schemas.openxmlformats.org/markup-compatibility/2006" xmlns:a14="http://schemas.microsoft.com/office/drawing/2010/main">
        <mc:Choice Requires="a14">
          <p:sp>
            <p:nvSpPr>
              <p:cNvPr id="16" name="矩形 15"/>
              <p:cNvSpPr/>
              <p:nvPr/>
            </p:nvSpPr>
            <p:spPr>
              <a:xfrm>
                <a:off x="224790" y="1437640"/>
                <a:ext cx="8931275" cy="6986528"/>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存储数字图像所需要的比特数</a:t>
                </a:r>
                <a:r>
                  <a:rPr kumimoji="1" lang="en-US" altLang="zh-CN" sz="2800" i="1" dirty="0">
                    <a:latin typeface="Times New Roman Italic" panose="02020503050405090304" charset="0"/>
                    <a:ea typeface="宋体" charset="0"/>
                    <a:cs typeface="Times New Roman Italic" panose="02020503050405090304" charset="0"/>
                    <a:sym typeface="+mn-ea"/>
                  </a:rPr>
                  <a:t>b</a:t>
                </a:r>
              </a:p>
              <a:p>
                <a:pPr marL="800100" lvl="1" indent="-342900" fontAlgn="auto">
                  <a:buFont typeface="Wingdings" panose="05000000000000000000" pitchFamily="2" charset="2"/>
                  <a:buChar char="n"/>
                </a:pPr>
                <a:endParaRPr kumimoji="1" lang="en-US" altLang="zh-CN" sz="2800" i="1" dirty="0">
                  <a:latin typeface="Times New Roman Italic" panose="02020503050405090304" charset="0"/>
                  <a:ea typeface="宋体" charset="0"/>
                  <a:cs typeface="Times New Roman Italic" panose="02020503050405090304" charset="0"/>
                  <a:sym typeface="+mn-ea"/>
                </a:endParaRPr>
              </a:p>
              <a:p>
                <a:pPr marL="800100" lvl="1" indent="-342900" fontAlgn="auto">
                  <a:buFont typeface="Wingdings" panose="05000000000000000000" pitchFamily="2" charset="2"/>
                  <a:buChar char="n"/>
                </a:pPr>
                <a:endParaRPr kumimoji="1" lang="en-US" altLang="zh-CN" sz="2800" i="1" dirty="0">
                  <a:latin typeface="Times New Roman Italic" panose="02020503050405090304" charset="0"/>
                  <a:ea typeface="宋体" charset="0"/>
                  <a:cs typeface="Times New Roman Italic" panose="02020503050405090304" charset="0"/>
                  <a:sym typeface="+mn-ea"/>
                </a:endParaRPr>
              </a:p>
              <a:p>
                <a:pPr marL="800100" lvl="1" indent="-342900" fontAlgn="auto">
                  <a:buFont typeface="Wingdings" panose="05000000000000000000" pitchFamily="2" charset="2"/>
                  <a:buChar char="n"/>
                </a:pPr>
                <a:endParaRPr kumimoji="1" lang="en-US" altLang="zh-CN" sz="2800" i="1" dirty="0">
                  <a:latin typeface="Times New Roman Italic" panose="02020503050405090304" charset="0"/>
                  <a:ea typeface="宋体" charset="0"/>
                  <a:cs typeface="Times New Roman Italic" panose="02020503050405090304" charset="0"/>
                  <a:sym typeface="+mn-ea"/>
                </a:endParaRPr>
              </a:p>
              <a:p>
                <a:pPr marL="1371600" lvl="2" indent="-457200">
                  <a:lnSpc>
                    <a:spcPct val="120000"/>
                  </a:lnSpc>
                  <a:buFont typeface="Arial" panose="020B0604020202020204" pitchFamily="34" charset="0"/>
                  <a:buChar char="•"/>
                </a:pPr>
                <a14:m>
                  <m:oMath xmlns:m="http://schemas.openxmlformats.org/officeDocument/2006/math">
                    <m:r>
                      <a:rPr kumimoji="1" lang="en-US" altLang="zh-CN" sz="2800" i="1" dirty="0" smtClean="0">
                        <a:latin typeface="Cambria Math" panose="02040503050406030204" pitchFamily="18" charset="0"/>
                        <a:ea typeface="宋体" charset="0"/>
                        <a:cs typeface="Times New Roman" panose="02020503050405090304" charset="0"/>
                        <a:sym typeface="+mn-ea"/>
                      </a:rPr>
                      <m:t>8</m:t>
                    </m:r>
                    <m:r>
                      <a:rPr kumimoji="1" lang="zh-CN" altLang="en-US" sz="2800" i="1" dirty="0">
                        <a:latin typeface="Cambria Math" panose="02040503050406030204" pitchFamily="18" charset="0"/>
                        <a:ea typeface="宋体" charset="0"/>
                        <a:cs typeface="Times New Roman Italic" panose="02020503050405090304" charset="0"/>
                        <a:sym typeface="+mn-ea"/>
                      </a:rPr>
                      <m:t>比特</m:t>
                    </m:r>
                    <m:r>
                      <a:rPr kumimoji="1" lang="en-US" altLang="zh-CN" sz="2800" i="1" dirty="0">
                        <a:latin typeface="Cambria Math" panose="02040503050406030204" pitchFamily="18" charset="0"/>
                        <a:ea typeface="宋体" charset="0"/>
                        <a:cs typeface="Times New Roman Italic" panose="02020503050405090304" charset="0"/>
                        <a:sym typeface="+mn-ea"/>
                      </a:rPr>
                      <m:t>=</m:t>
                    </m:r>
                    <m:r>
                      <a:rPr kumimoji="1" lang="en-US" altLang="zh-CN" sz="2800" i="1" dirty="0">
                        <a:latin typeface="Cambria Math" panose="02040503050406030204" pitchFamily="18" charset="0"/>
                        <a:ea typeface="宋体" charset="0"/>
                        <a:cs typeface="Times New Roman" panose="02020503050405090304" charset="0"/>
                        <a:sym typeface="+mn-ea"/>
                      </a:rPr>
                      <m:t>1</m:t>
                    </m:r>
                    <m:r>
                      <a:rPr kumimoji="1" lang="zh-CN" altLang="en-US" sz="2800" i="1" dirty="0">
                        <a:latin typeface="Cambria Math" panose="02040503050406030204" pitchFamily="18" charset="0"/>
                        <a:ea typeface="宋体" charset="0"/>
                        <a:cs typeface="Times New Roman Italic" panose="02020503050405090304" charset="0"/>
                        <a:sym typeface="+mn-ea"/>
                      </a:rPr>
                      <m:t>字节</m:t>
                    </m:r>
                  </m:oMath>
                </a14:m>
                <a:endParaRPr kumimoji="1" lang="en-US" altLang="zh-CN" sz="2800" dirty="0">
                  <a:latin typeface="Times New Roman Italic" panose="02020503050405090304" charset="0"/>
                  <a:ea typeface="宋体" charset="0"/>
                  <a:cs typeface="Times New Roman Italic" panose="02020503050405090304" charset="0"/>
                  <a:sym typeface="+mn-ea"/>
                </a:endParaRPr>
              </a:p>
              <a:p>
                <a:pPr marL="1371600" lvl="2" indent="-457200">
                  <a:lnSpc>
                    <a:spcPct val="120000"/>
                  </a:lnSpc>
                  <a:buFont typeface="Arial" panose="020B0604020202020204" pitchFamily="34" charset="0"/>
                  <a:buChar char="•"/>
                </a:pPr>
                <a14:m>
                  <m:oMath xmlns:m="http://schemas.openxmlformats.org/officeDocument/2006/math">
                    <m:r>
                      <a:rPr kumimoji="1" lang="en-US" altLang="zh-CN" sz="2800" i="1" dirty="0" smtClean="0">
                        <a:latin typeface="Cambria Math" panose="02040503050406030204" pitchFamily="18" charset="0"/>
                        <a:ea typeface="宋体" charset="0"/>
                        <a:cs typeface="Times New Roman" panose="02020503050405090304" charset="0"/>
                        <a:sym typeface="+mn-ea"/>
                      </a:rPr>
                      <m:t>1024</m:t>
                    </m:r>
                    <m:r>
                      <a:rPr kumimoji="1" lang="zh-CN" altLang="en-US" sz="2800" i="1" dirty="0">
                        <a:latin typeface="Cambria Math" panose="02040503050406030204" pitchFamily="18" charset="0"/>
                        <a:ea typeface="宋体" charset="0"/>
                        <a:cs typeface="Times New Roman Italic" panose="02020503050405090304" charset="0"/>
                        <a:sym typeface="+mn-ea"/>
                      </a:rPr>
                      <m:t>字节</m:t>
                    </m:r>
                    <m:r>
                      <a:rPr kumimoji="1" lang="en-US" altLang="zh-CN" sz="2800" i="1" dirty="0">
                        <a:latin typeface="Cambria Math" panose="02040503050406030204" pitchFamily="18" charset="0"/>
                        <a:ea typeface="宋体" charset="0"/>
                        <a:cs typeface="Times New Roman Italic" panose="02020503050405090304" charset="0"/>
                        <a:sym typeface="+mn-ea"/>
                      </a:rPr>
                      <m:t>=</m:t>
                    </m:r>
                    <m:r>
                      <a:rPr kumimoji="1" lang="en-US" altLang="zh-CN" sz="2800" i="1" dirty="0">
                        <a:latin typeface="Cambria Math" panose="02040503050406030204" pitchFamily="18" charset="0"/>
                        <a:ea typeface="宋体" charset="0"/>
                        <a:cs typeface="Times New Roman" panose="02020503050405090304" charset="0"/>
                        <a:sym typeface="+mn-ea"/>
                      </a:rPr>
                      <m:t>1</m:t>
                    </m:r>
                    <m:r>
                      <a:rPr kumimoji="1" lang="en-US" altLang="zh-CN" sz="2800" i="1" dirty="0">
                        <a:latin typeface="Cambria Math" panose="02040503050406030204" pitchFamily="18" charset="0"/>
                        <a:ea typeface="宋体" charset="0"/>
                        <a:cs typeface="Times New Roman" panose="02020503050405090304" charset="0"/>
                        <a:sym typeface="+mn-ea"/>
                      </a:rPr>
                      <m:t>𝐾𝐵</m:t>
                    </m:r>
                  </m:oMath>
                </a14:m>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a:lnSpc>
                    <a:spcPct val="120000"/>
                  </a:lnSpc>
                  <a:buFont typeface="Arial" panose="020B0604020202020204" pitchFamily="34" charset="0"/>
                  <a:buChar char="•"/>
                </a:pPr>
                <a14:m>
                  <m:oMath xmlns:m="http://schemas.openxmlformats.org/officeDocument/2006/math">
                    <m:r>
                      <a:rPr kumimoji="1" lang="en-US" altLang="zh-CN" sz="2800" i="1" dirty="0" smtClean="0">
                        <a:latin typeface="Cambria Math" panose="02040503050406030204" pitchFamily="18" charset="0"/>
                        <a:ea typeface="宋体" charset="0"/>
                        <a:cs typeface="Times New Roman" panose="02020503050405090304" charset="0"/>
                        <a:sym typeface="+mn-ea"/>
                      </a:rPr>
                      <m:t>1024</m:t>
                    </m:r>
                    <m:r>
                      <a:rPr kumimoji="1" lang="en-US" altLang="zh-CN" sz="2800" i="1" dirty="0" smtClean="0">
                        <a:latin typeface="Cambria Math" panose="02040503050406030204" pitchFamily="18" charset="0"/>
                        <a:ea typeface="宋体" charset="0"/>
                        <a:cs typeface="Times New Roman" panose="02020503050405090304" charset="0"/>
                        <a:sym typeface="+mn-ea"/>
                      </a:rPr>
                      <m:t>𝐾𝐵</m:t>
                    </m:r>
                    <m:r>
                      <a:rPr kumimoji="1" lang="en-US" altLang="zh-CN" sz="2800" i="1" dirty="0" smtClean="0">
                        <a:latin typeface="Cambria Math" panose="02040503050406030204" pitchFamily="18" charset="0"/>
                        <a:ea typeface="宋体" charset="0"/>
                        <a:cs typeface="Times New Roman" panose="02020503050405090304" charset="0"/>
                        <a:sym typeface="+mn-ea"/>
                      </a:rPr>
                      <m:t> = 1</m:t>
                    </m:r>
                    <m:r>
                      <a:rPr kumimoji="1" lang="en-US" altLang="zh-CN" sz="2800" i="1" dirty="0" smtClean="0">
                        <a:latin typeface="Cambria Math" panose="02040503050406030204" pitchFamily="18" charset="0"/>
                        <a:ea typeface="宋体" charset="0"/>
                        <a:cs typeface="Times New Roman" panose="02020503050405090304" charset="0"/>
                        <a:sym typeface="+mn-ea"/>
                      </a:rPr>
                      <m:t>𝑀𝐵</m:t>
                    </m:r>
                  </m:oMath>
                </a14:m>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a:lnSpc>
                    <a:spcPct val="120000"/>
                  </a:lnSpc>
                  <a:buFont typeface="Arial" panose="020B0604020202020204" pitchFamily="34" charset="0"/>
                  <a:buChar char="•"/>
                </a:pPr>
                <a14:m>
                  <m:oMath xmlns:m="http://schemas.openxmlformats.org/officeDocument/2006/math">
                    <m:r>
                      <a:rPr kumimoji="1" lang="en-US" altLang="zh-CN" sz="2800" i="1" dirty="0" smtClean="0">
                        <a:latin typeface="Cambria Math" panose="02040503050406030204" pitchFamily="18" charset="0"/>
                        <a:ea typeface="宋体" charset="0"/>
                        <a:cs typeface="Times New Roman" panose="02020503050405090304" charset="0"/>
                        <a:sym typeface="+mn-ea"/>
                      </a:rPr>
                      <m:t>1024</m:t>
                    </m:r>
                    <m:r>
                      <a:rPr kumimoji="1" lang="en-US" altLang="zh-CN" sz="2800" i="1" dirty="0" smtClean="0">
                        <a:latin typeface="Cambria Math" panose="02040503050406030204" pitchFamily="18" charset="0"/>
                        <a:ea typeface="宋体" charset="0"/>
                        <a:cs typeface="Times New Roman" panose="02020503050405090304" charset="0"/>
                        <a:sym typeface="+mn-ea"/>
                      </a:rPr>
                      <m:t>𝑀𝐵</m:t>
                    </m:r>
                    <m:r>
                      <a:rPr kumimoji="1" lang="en-US" altLang="zh-CN" sz="2800" i="1" dirty="0" smtClean="0">
                        <a:latin typeface="Cambria Math" panose="02040503050406030204" pitchFamily="18" charset="0"/>
                        <a:ea typeface="宋体" charset="0"/>
                        <a:cs typeface="Times New Roman" panose="02020503050405090304" charset="0"/>
                        <a:sym typeface="+mn-ea"/>
                      </a:rPr>
                      <m:t> = 1</m:t>
                    </m:r>
                    <m:r>
                      <a:rPr kumimoji="1" lang="en-US" altLang="zh-CN" sz="2800" i="1" dirty="0" smtClean="0">
                        <a:latin typeface="Cambria Math" panose="02040503050406030204" pitchFamily="18" charset="0"/>
                        <a:ea typeface="宋体" charset="0"/>
                        <a:cs typeface="Times New Roman" panose="02020503050405090304" charset="0"/>
                        <a:sym typeface="+mn-ea"/>
                      </a:rPr>
                      <m:t>𝐺𝐵</m:t>
                    </m:r>
                  </m:oMath>
                </a14:m>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a:lnSpc>
                    <a:spcPct val="120000"/>
                  </a:lnSpc>
                  <a:buFont typeface="Arial" panose="020B0604020202020204" pitchFamily="34" charset="0"/>
                  <a:buChar char="•"/>
                </a:pPr>
                <a14:m>
                  <m:oMath xmlns:m="http://schemas.openxmlformats.org/officeDocument/2006/math">
                    <m:r>
                      <a:rPr kumimoji="1" lang="en-US" altLang="zh-CN" sz="2800" i="1" dirty="0" smtClean="0">
                        <a:latin typeface="Cambria Math" panose="02040503050406030204" pitchFamily="18" charset="0"/>
                        <a:ea typeface="宋体" charset="0"/>
                        <a:cs typeface="Times New Roman" panose="02020503050405090304" charset="0"/>
                        <a:sym typeface="+mn-ea"/>
                      </a:rPr>
                      <m:t>…</m:t>
                    </m:r>
                  </m:oMath>
                </a14:m>
                <a:endParaRPr kumimoji="1" lang="en-US" altLang="zh-CN"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en-US" altLang="zh-CN" sz="2800" i="1" dirty="0">
                  <a:latin typeface="Times New Roman Italic" panose="02020503050405090304" charset="0"/>
                  <a:ea typeface="宋体" charset="0"/>
                  <a:cs typeface="Times New Roman Italic"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24790" y="1437640"/>
                <a:ext cx="8931275" cy="6986528"/>
              </a:xfrm>
              <a:prstGeom prst="rect">
                <a:avLst/>
              </a:prstGeom>
              <a:blipFill>
                <a:blip r:embed="rId4"/>
                <a:stretch>
                  <a:fillRect t="-1222"/>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3052445" y="1976755"/>
            <a:ext cx="3377142" cy="82772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D6DDEB-2297-1025-3875-1783BB2E40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04D87F-756E-2C2D-DF06-1545EEA63C2F}"/>
              </a:ext>
            </a:extLst>
          </p:cNvPr>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a:extLst>
              <a:ext uri="{FF2B5EF4-FFF2-40B4-BE49-F238E27FC236}">
                <a16:creationId xmlns:a16="http://schemas.microsoft.com/office/drawing/2014/main" id="{35ACC520-9025-AB6D-6316-233B43E5A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a:extLst>
              <a:ext uri="{FF2B5EF4-FFF2-40B4-BE49-F238E27FC236}">
                <a16:creationId xmlns:a16="http://schemas.microsoft.com/office/drawing/2014/main" id="{C90BCBBE-1983-78B9-48F1-3F73D82369E5}"/>
              </a:ext>
            </a:extLst>
          </p:cNvPr>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A6A33008-E781-9FC8-CC18-D8D4691B05BB}"/>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a:extLst>
              <a:ext uri="{FF2B5EF4-FFF2-40B4-BE49-F238E27FC236}">
                <a16:creationId xmlns:a16="http://schemas.microsoft.com/office/drawing/2014/main" id="{D9E4B54C-A404-41F5-7608-E6568BAA1833}"/>
              </a:ext>
            </a:extLst>
          </p:cNvPr>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a:extLst>
              <a:ext uri="{FF2B5EF4-FFF2-40B4-BE49-F238E27FC236}">
                <a16:creationId xmlns:a16="http://schemas.microsoft.com/office/drawing/2014/main" id="{3C016CFF-1211-9439-42AF-62C7F6AA106D}"/>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a:extLst>
              <a:ext uri="{FF2B5EF4-FFF2-40B4-BE49-F238E27FC236}">
                <a16:creationId xmlns:a16="http://schemas.microsoft.com/office/drawing/2014/main" id="{0E031013-1B4C-C90E-F62A-50734D94E56C}"/>
              </a:ext>
            </a:extLst>
          </p:cNvPr>
          <p:cNvPicPr>
            <a:picLocks noChangeAspect="1"/>
          </p:cNvPicPr>
          <p:nvPr/>
        </p:nvPicPr>
        <p:blipFill>
          <a:blip r:embed="rId4"/>
          <a:stretch>
            <a:fillRect/>
          </a:stretch>
        </p:blipFill>
        <p:spPr>
          <a:xfrm>
            <a:off x="247046" y="1420495"/>
            <a:ext cx="8649907" cy="3858163"/>
          </a:xfrm>
          <a:prstGeom prst="rect">
            <a:avLst/>
          </a:prstGeom>
        </p:spPr>
      </p:pic>
      <p:sp>
        <p:nvSpPr>
          <p:cNvPr id="8" name="文本框 7">
            <a:extLst>
              <a:ext uri="{FF2B5EF4-FFF2-40B4-BE49-F238E27FC236}">
                <a16:creationId xmlns:a16="http://schemas.microsoft.com/office/drawing/2014/main" id="{FA4309CC-CA8F-5CF8-01B6-CD05099CF37A}"/>
              </a:ext>
            </a:extLst>
          </p:cNvPr>
          <p:cNvSpPr txBox="1"/>
          <p:nvPr/>
        </p:nvSpPr>
        <p:spPr>
          <a:xfrm>
            <a:off x="2398999" y="4155273"/>
            <a:ext cx="6497954" cy="2246769"/>
          </a:xfrm>
          <a:prstGeom prst="rect">
            <a:avLst/>
          </a:prstGeom>
          <a:noFill/>
        </p:spPr>
        <p:txBody>
          <a:bodyPr wrap="square">
            <a:spAutoFit/>
          </a:bodyPr>
          <a:lstStyle/>
          <a:p>
            <a:r>
              <a:rPr lang="en-US" altLang="zh-CN" sz="2800" b="0" i="0" dirty="0">
                <a:solidFill>
                  <a:srgbClr val="A8A8B3"/>
                </a:solidFill>
                <a:effectLst/>
                <a:latin typeface="CXChineseQuote"/>
              </a:rPr>
              <a:t>256*256</a:t>
            </a:r>
            <a:r>
              <a:rPr lang="zh-CN" altLang="en-US" sz="2800" b="0" i="0" dirty="0">
                <a:solidFill>
                  <a:srgbClr val="A8A8B3"/>
                </a:solidFill>
                <a:effectLst/>
                <a:latin typeface="CXChineseQuote"/>
              </a:rPr>
              <a:t>表示像素个数，</a:t>
            </a:r>
            <a:r>
              <a:rPr lang="en-US" altLang="zh-CN" sz="2800" b="0" i="0" dirty="0">
                <a:solidFill>
                  <a:srgbClr val="A8A8B3"/>
                </a:solidFill>
                <a:effectLst/>
                <a:latin typeface="CXChineseQuote"/>
              </a:rPr>
              <a:t>16</a:t>
            </a:r>
            <a:r>
              <a:rPr lang="zh-CN" altLang="en-US" sz="2800" b="0" i="0" dirty="0">
                <a:solidFill>
                  <a:srgbClr val="A8A8B3"/>
                </a:solidFill>
                <a:effectLst/>
                <a:latin typeface="CXChineseQuote"/>
              </a:rPr>
              <a:t>级灰度用二进制表示需要</a:t>
            </a:r>
            <a:r>
              <a:rPr lang="en-US" altLang="zh-CN" sz="2800" b="0" i="0" dirty="0">
                <a:solidFill>
                  <a:srgbClr val="A8A8B3"/>
                </a:solidFill>
                <a:effectLst/>
                <a:latin typeface="CXChineseQuote"/>
              </a:rPr>
              <a:t>4</a:t>
            </a:r>
            <a:r>
              <a:rPr lang="zh-CN" altLang="en-US" sz="2800" b="0" i="0" dirty="0">
                <a:solidFill>
                  <a:srgbClr val="A8A8B3"/>
                </a:solidFill>
                <a:effectLst/>
                <a:latin typeface="CXChineseQuote"/>
              </a:rPr>
              <a:t>位，故存储图像所需的二进制位数为</a:t>
            </a:r>
            <a:r>
              <a:rPr lang="en-US" altLang="zh-CN" sz="2800" b="0" i="0" dirty="0">
                <a:solidFill>
                  <a:srgbClr val="A8A8B3"/>
                </a:solidFill>
                <a:effectLst/>
                <a:latin typeface="CXChineseQuote"/>
              </a:rPr>
              <a:t>256*256*4</a:t>
            </a:r>
            <a:r>
              <a:rPr lang="zh-CN" altLang="en-US" sz="2800" b="0" i="0" dirty="0">
                <a:solidFill>
                  <a:srgbClr val="A8A8B3"/>
                </a:solidFill>
                <a:effectLst/>
                <a:latin typeface="CXChineseQuote"/>
              </a:rPr>
              <a:t>，即</a:t>
            </a:r>
            <a:r>
              <a:rPr lang="en-US" altLang="zh-CN" sz="2800" b="0" i="0" dirty="0">
                <a:solidFill>
                  <a:srgbClr val="A8A8B3"/>
                </a:solidFill>
                <a:effectLst/>
                <a:latin typeface="CXChineseQuote"/>
              </a:rPr>
              <a:t>256Kbit</a:t>
            </a:r>
            <a:r>
              <a:rPr lang="zh-CN" altLang="en-US" sz="2800" b="0" i="0" dirty="0">
                <a:solidFill>
                  <a:srgbClr val="A8A8B3"/>
                </a:solidFill>
                <a:effectLst/>
                <a:latin typeface="CXChineseQuote"/>
              </a:rPr>
              <a:t>，其中，又由于</a:t>
            </a:r>
            <a:r>
              <a:rPr lang="en-US" altLang="zh-CN" sz="2800" b="0" i="0" dirty="0">
                <a:solidFill>
                  <a:srgbClr val="A8A8B3"/>
                </a:solidFill>
                <a:effectLst/>
                <a:latin typeface="CXChineseQuote"/>
              </a:rPr>
              <a:t>1Byte=8bit</a:t>
            </a:r>
            <a:r>
              <a:rPr lang="zh-CN" altLang="en-US" sz="2800" b="0" i="0" dirty="0">
                <a:solidFill>
                  <a:srgbClr val="A8A8B3"/>
                </a:solidFill>
                <a:effectLst/>
                <a:latin typeface="CXChineseQuote"/>
              </a:rPr>
              <a:t>，因此最终存储大小为</a:t>
            </a:r>
            <a:r>
              <a:rPr lang="en-US" altLang="zh-CN" sz="2800" b="0" i="0" dirty="0">
                <a:solidFill>
                  <a:srgbClr val="A8A8B3"/>
                </a:solidFill>
                <a:effectLst/>
                <a:latin typeface="CXChineseQuote"/>
              </a:rPr>
              <a:t>256*256*4/8/1024=32KB</a:t>
            </a:r>
            <a:endParaRPr lang="zh-CN" altLang="en-US" sz="2800" dirty="0"/>
          </a:p>
        </p:txBody>
      </p:sp>
      <p:sp>
        <p:nvSpPr>
          <p:cNvPr id="10" name="椭圆 9">
            <a:extLst>
              <a:ext uri="{FF2B5EF4-FFF2-40B4-BE49-F238E27FC236}">
                <a16:creationId xmlns:a16="http://schemas.microsoft.com/office/drawing/2014/main" id="{89DF8A67-96A4-E7D9-EFAD-307D5A739357}"/>
              </a:ext>
            </a:extLst>
          </p:cNvPr>
          <p:cNvSpPr/>
          <p:nvPr/>
        </p:nvSpPr>
        <p:spPr>
          <a:xfrm>
            <a:off x="502920" y="2176242"/>
            <a:ext cx="1597343" cy="5955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784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85725" y="1437640"/>
            <a:ext cx="8931275" cy="1557349"/>
          </a:xfrm>
          <a:prstGeom prst="rect">
            <a:avLst/>
          </a:prstGeom>
        </p:spPr>
        <p:txBody>
          <a:bodyPr wrap="square">
            <a:spAutoFit/>
          </a:bodyPr>
          <a:lstStyle/>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对比度：一幅图像中最高和最低灰度级间的灰度差</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不同对比度的图像对比</a:t>
            </a: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grpSp>
        <p:nvGrpSpPr>
          <p:cNvPr id="6" name="组合 5"/>
          <p:cNvGrpSpPr/>
          <p:nvPr/>
        </p:nvGrpSpPr>
        <p:grpSpPr>
          <a:xfrm>
            <a:off x="986152" y="2917185"/>
            <a:ext cx="7467600" cy="2933700"/>
            <a:chOff x="1733" y="5132"/>
            <a:chExt cx="11760" cy="4620"/>
          </a:xfrm>
        </p:grpSpPr>
        <p:sp>
          <p:nvSpPr>
            <p:cNvPr id="4" name="object 4"/>
            <p:cNvSpPr/>
            <p:nvPr/>
          </p:nvSpPr>
          <p:spPr>
            <a:xfrm>
              <a:off x="7733" y="5132"/>
              <a:ext cx="5760" cy="4615"/>
            </a:xfrm>
            <a:prstGeom prst="rect">
              <a:avLst/>
            </a:prstGeom>
            <a:blipFill>
              <a:blip r:embed="rId4" cstate="print"/>
              <a:stretch>
                <a:fillRect/>
              </a:stretch>
            </a:blipFill>
          </p:spPr>
          <p:txBody>
            <a:bodyPr wrap="square" lIns="0" tIns="0" rIns="0" bIns="0" rtlCol="0"/>
            <a:lstStyle/>
            <a:p>
              <a:endParaRPr/>
            </a:p>
          </p:txBody>
        </p:sp>
        <p:sp>
          <p:nvSpPr>
            <p:cNvPr id="3" name="object 5"/>
            <p:cNvSpPr/>
            <p:nvPr/>
          </p:nvSpPr>
          <p:spPr>
            <a:xfrm>
              <a:off x="1733" y="5132"/>
              <a:ext cx="5760" cy="4620"/>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30DD4A-B04F-44C9-DBC6-59853F38F254}"/>
              </a:ext>
            </a:extLst>
          </p:cNvPr>
          <p:cNvPicPr>
            <a:picLocks noChangeAspect="1"/>
          </p:cNvPicPr>
          <p:nvPr>
            <p:custDataLst>
              <p:tags r:id="rId1"/>
            </p:custDataLst>
          </p:nvPr>
        </p:nvPicPr>
        <p:blipFill>
          <a:blip r:embed="rId4"/>
          <a:stretch>
            <a:fillRect/>
          </a:stretch>
        </p:blipFill>
        <p:spPr>
          <a:xfrm>
            <a:off x="3609794" y="4036465"/>
            <a:ext cx="5060760" cy="2684000"/>
          </a:xfrm>
          <a:prstGeom prst="rect">
            <a:avLst/>
          </a:prstGeom>
        </p:spPr>
      </p:pic>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224790" y="1437640"/>
            <a:ext cx="8931275" cy="4555093"/>
          </a:xfrm>
          <a:prstGeom prst="rect">
            <a:avLst/>
          </a:prstGeom>
        </p:spPr>
        <p:txBody>
          <a:bodyPr wrap="square">
            <a:spAutoFit/>
          </a:bodyPr>
          <a:lstStyle/>
          <a:p>
            <a:pPr marL="914400" lvl="1" indent="-4572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solidFill>
                  <a:srgbClr val="0432FF"/>
                </a:solidFill>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solidFill>
                  <a:srgbClr val="0432FF"/>
                </a:solidFill>
                <a:latin typeface="Times New Roman" panose="02020503050405090304" charset="0"/>
                <a:ea typeface="宋体" charset="0"/>
                <a:cs typeface="Times New Roman" panose="02020503050405090304" charset="0"/>
                <a:sym typeface="+mn-ea"/>
              </a:rPr>
              <a:t>灰度分辨率</a:t>
            </a:r>
          </a:p>
          <a:p>
            <a:pPr marL="914400" lvl="1" indent="-457200" fontAlgn="auto">
              <a:lnSpc>
                <a:spcPct val="120000"/>
              </a:lnSpc>
              <a:spcBef>
                <a:spcPts val="1200"/>
              </a:spcBef>
              <a:buFont typeface="Wingdings" panose="05000000000000000000" pitchFamily="2" charset="2"/>
              <a:buChar char="Ø"/>
            </a:pPr>
            <a:r>
              <a:rPr kumimoji="1" lang="zh-CN" altLang="en-US" sz="2800" b="1" dirty="0">
                <a:latin typeface="Times New Roman" panose="02020503050405090304" charset="0"/>
                <a:ea typeface="宋体" charset="0"/>
                <a:cs typeface="Times New Roman" panose="02020503050405090304" charset="0"/>
                <a:sym typeface="+mn-ea"/>
              </a:rPr>
              <a:t>空间分辨率</a:t>
            </a:r>
          </a:p>
          <a:p>
            <a:pPr marL="1371600" lvl="2" indent="-45720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图像中可辨别的最小细节的度量</a:t>
            </a:r>
          </a:p>
          <a:p>
            <a:pPr marL="1371600" lvl="2" indent="-45720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单位距离内可分辨的最大线对数，用</a:t>
            </a:r>
            <a:r>
              <a:rPr kumimoji="1" lang="en-US" altLang="zh-CN" sz="2800" dirty="0">
                <a:latin typeface="Times New Roman" panose="02020503050405090304" charset="0"/>
                <a:ea typeface="宋体" charset="0"/>
                <a:cs typeface="Times New Roman" panose="02020503050405090304" charset="0"/>
                <a:sym typeface="+mn-ea"/>
              </a:rPr>
              <a:t>dpi</a:t>
            </a:r>
            <a:r>
              <a:rPr kumimoji="1" lang="zh-CN" altLang="en-US" sz="2800" dirty="0">
                <a:latin typeface="Times New Roman" panose="02020503050405090304" charset="0"/>
                <a:ea typeface="宋体" charset="0"/>
                <a:cs typeface="Times New Roman" panose="02020503050405090304" charset="0"/>
                <a:sym typeface="+mn-ea"/>
              </a:rPr>
              <a:t>表示</a:t>
            </a:r>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空间分辨率越低，可辨细节越差</a:t>
            </a:r>
          </a:p>
          <a:p>
            <a:pPr lvl="2" fontAlgn="auto"/>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grpSp>
        <p:nvGrpSpPr>
          <p:cNvPr id="13" name="组合 12">
            <a:extLst>
              <a:ext uri="{FF2B5EF4-FFF2-40B4-BE49-F238E27FC236}">
                <a16:creationId xmlns:a16="http://schemas.microsoft.com/office/drawing/2014/main" id="{850CE417-A1EE-EEA6-32D7-ABCEEF04AE10}"/>
              </a:ext>
            </a:extLst>
          </p:cNvPr>
          <p:cNvGrpSpPr/>
          <p:nvPr/>
        </p:nvGrpSpPr>
        <p:grpSpPr>
          <a:xfrm>
            <a:off x="3357319" y="4525486"/>
            <a:ext cx="252475" cy="2064642"/>
            <a:chOff x="1591293" y="3961477"/>
            <a:chExt cx="230703" cy="2574967"/>
          </a:xfrm>
        </p:grpSpPr>
        <p:cxnSp>
          <p:nvCxnSpPr>
            <p:cNvPr id="6" name="直接连接符 5">
              <a:extLst>
                <a:ext uri="{FF2B5EF4-FFF2-40B4-BE49-F238E27FC236}">
                  <a16:creationId xmlns:a16="http://schemas.microsoft.com/office/drawing/2014/main" id="{82FFA5B6-7D39-D0A2-8584-5206DCB8427D}"/>
                </a:ext>
              </a:extLst>
            </p:cNvPr>
            <p:cNvCxnSpPr>
              <a:cxnSpLocks/>
            </p:cNvCxnSpPr>
            <p:nvPr/>
          </p:nvCxnSpPr>
          <p:spPr>
            <a:xfrm>
              <a:off x="1709040" y="3961477"/>
              <a:ext cx="0" cy="2571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9073BE8-1C2C-EFB2-94EF-09B8305D021D}"/>
                </a:ext>
              </a:extLst>
            </p:cNvPr>
            <p:cNvCxnSpPr/>
            <p:nvPr/>
          </p:nvCxnSpPr>
          <p:spPr>
            <a:xfrm>
              <a:off x="1591293" y="3961477"/>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702EFA-18C5-2BD1-876A-D6B6EDE63722}"/>
                </a:ext>
              </a:extLst>
            </p:cNvPr>
            <p:cNvCxnSpPr/>
            <p:nvPr/>
          </p:nvCxnSpPr>
          <p:spPr>
            <a:xfrm>
              <a:off x="1601189" y="6536444"/>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6B702157-71E6-74C4-6245-C6D72D9C3206}"/>
              </a:ext>
            </a:extLst>
          </p:cNvPr>
          <p:cNvSpPr txBox="1"/>
          <p:nvPr/>
        </p:nvSpPr>
        <p:spPr>
          <a:xfrm>
            <a:off x="805787" y="4901412"/>
            <a:ext cx="2518639" cy="954107"/>
          </a:xfrm>
          <a:prstGeom prst="rect">
            <a:avLst/>
          </a:prstGeom>
          <a:solidFill>
            <a:schemeClr val="bg1"/>
          </a:solidFill>
        </p:spPr>
        <p:txBody>
          <a:bodyPr wrap="none" rtlCol="0">
            <a:spAutoFit/>
          </a:bodyPr>
          <a:lstStyle/>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单位长度</a:t>
            </a:r>
            <a:endPar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最大线对数：</a:t>
            </a:r>
            <a:r>
              <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4</a:t>
            </a:r>
            <a:endPar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3" name="图片 2"/>
          <p:cNvPicPr>
            <a:picLocks noChangeAspect="1"/>
          </p:cNvPicPr>
          <p:nvPr/>
        </p:nvPicPr>
        <p:blipFill>
          <a:blip r:embed="rId4"/>
          <a:stretch>
            <a:fillRect/>
          </a:stretch>
        </p:blipFill>
        <p:spPr>
          <a:xfrm>
            <a:off x="1596390" y="1286510"/>
            <a:ext cx="5574030" cy="55156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394812" y="1367449"/>
            <a:ext cx="9647873" cy="3607141"/>
          </a:xfrm>
          <a:prstGeom prst="rect">
            <a:avLst/>
          </a:prstGeom>
        </p:spPr>
        <p:txBody>
          <a:bodyPr wrap="square">
            <a:spAutoFit/>
          </a:bodyPr>
          <a:lstStyle/>
          <a:p>
            <a:pPr marL="914400" lvl="1" indent="-4572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solidFill>
                  <a:srgbClr val="0432FF"/>
                </a:solidFill>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solidFill>
                  <a:srgbClr val="0432FF"/>
                </a:solidFill>
                <a:latin typeface="Times New Roman" panose="02020503050405090304" charset="0"/>
                <a:ea typeface="宋体" charset="0"/>
                <a:cs typeface="Times New Roman" panose="02020503050405090304" charset="0"/>
                <a:sym typeface="+mn-ea"/>
              </a:rPr>
              <a:t>灰度分辨率</a:t>
            </a:r>
            <a:endParaRPr kumimoji="1" lang="zh-CN" altLang="en-US" sz="2800" dirty="0">
              <a:solidFill>
                <a:srgbClr val="0432FF"/>
              </a:solidFill>
              <a:latin typeface="Times New Roman" panose="02020503050405090304" charset="0"/>
              <a:ea typeface="宋体" charset="0"/>
              <a:cs typeface="Times New Roman" panose="02020503050405090304" charset="0"/>
              <a:sym typeface="+mn-ea"/>
            </a:endParaRPr>
          </a:p>
          <a:p>
            <a:pPr marL="914400" lvl="1" indent="-457200" fontAlgn="auto">
              <a:lnSpc>
                <a:spcPct val="120000"/>
              </a:lnSpc>
              <a:spcBef>
                <a:spcPts val="1200"/>
              </a:spcBef>
              <a:buFont typeface="Wingdings" panose="05000000000000000000" pitchFamily="2" charset="2"/>
              <a:buChar char="Ø"/>
            </a:pPr>
            <a:r>
              <a:rPr kumimoji="1" lang="zh-CN" altLang="en-US" sz="2800" b="1" dirty="0">
                <a:latin typeface="Times New Roman" panose="02020503050405090304" charset="0"/>
                <a:ea typeface="宋体" charset="0"/>
                <a:cs typeface="Times New Roman" panose="02020503050405090304" charset="0"/>
                <a:sym typeface="+mn-ea"/>
              </a:rPr>
              <a:t>灰度分辫率</a:t>
            </a:r>
          </a:p>
          <a:p>
            <a:pPr marL="1371600" lvl="2" indent="-45720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在灰度级中可分辨的最小变化</a:t>
            </a:r>
          </a:p>
          <a:p>
            <a:pPr marL="1371600" lvl="2" indent="-45720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灰度被量化为</a:t>
            </a:r>
            <a:r>
              <a:rPr kumimoji="1" lang="en-US" altLang="zh-CN" sz="2800" i="1" dirty="0">
                <a:latin typeface="Times New Roman Italic" panose="02020503050405090304" charset="0"/>
                <a:ea typeface="宋体" charset="0"/>
                <a:cs typeface="Times New Roman Italic" panose="02020503050405090304" charset="0"/>
                <a:sym typeface="+mn-ea"/>
              </a:rPr>
              <a:t>L</a:t>
            </a:r>
            <a:r>
              <a:rPr kumimoji="1" lang="en-US" altLang="zh-CN" sz="2800" dirty="0">
                <a:latin typeface="Times New Roman" panose="02020503050405090304" charset="0"/>
                <a:ea typeface="宋体" charset="0"/>
                <a:cs typeface="Times New Roman" panose="02020503050405090304" charset="0"/>
                <a:sym typeface="+mn-ea"/>
              </a:rPr>
              <a:t>=256</a:t>
            </a:r>
            <a:r>
              <a:rPr kumimoji="1" lang="zh-CN" altLang="en-US" sz="2800" dirty="0">
                <a:latin typeface="Times New Roman" panose="02020503050405090304" charset="0"/>
                <a:ea typeface="宋体" charset="0"/>
                <a:cs typeface="Times New Roman" panose="02020503050405090304" charset="0"/>
                <a:sym typeface="+mn-ea"/>
              </a:rPr>
              <a:t>级的图像，灰度分辨率为</a:t>
            </a:r>
            <a:r>
              <a:rPr kumimoji="1" lang="en-US" altLang="zh-CN" sz="2800" dirty="0">
                <a:latin typeface="Times New Roman" panose="02020503050405090304" charset="0"/>
                <a:ea typeface="宋体" charset="0"/>
                <a:cs typeface="Times New Roman" panose="02020503050405090304" charset="0"/>
                <a:sym typeface="+mn-ea"/>
              </a:rPr>
              <a:t>8</a:t>
            </a:r>
            <a:r>
              <a:rPr kumimoji="1" lang="zh-CN" altLang="en-US" sz="2800" dirty="0">
                <a:latin typeface="Times New Roman" panose="02020503050405090304" charset="0"/>
                <a:ea typeface="宋体" charset="0"/>
                <a:cs typeface="Times New Roman" panose="02020503050405090304" charset="0"/>
                <a:sym typeface="+mn-ea"/>
              </a:rPr>
              <a:t>比特</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3" name="图片 2">
            <a:extLst>
              <a:ext uri="{FF2B5EF4-FFF2-40B4-BE49-F238E27FC236}">
                <a16:creationId xmlns:a16="http://schemas.microsoft.com/office/drawing/2014/main" id="{E9E9F6D9-298E-E8F8-A079-40FF63A2E6D4}"/>
              </a:ext>
            </a:extLst>
          </p:cNvPr>
          <p:cNvPicPr>
            <a:picLocks noChangeAspect="1"/>
          </p:cNvPicPr>
          <p:nvPr>
            <p:custDataLst>
              <p:tags r:id="rId1"/>
            </p:custDataLst>
          </p:nvPr>
        </p:nvPicPr>
        <p:blipFill>
          <a:blip r:embed="rId5"/>
          <a:stretch>
            <a:fillRect/>
          </a:stretch>
        </p:blipFill>
        <p:spPr>
          <a:xfrm>
            <a:off x="1989902" y="3692231"/>
            <a:ext cx="5535930" cy="27825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pSp>
        <p:nvGrpSpPr>
          <p:cNvPr id="19459" name="Group 5"/>
          <p:cNvGrpSpPr/>
          <p:nvPr/>
        </p:nvGrpSpPr>
        <p:grpSpPr>
          <a:xfrm>
            <a:off x="690880" y="1936115"/>
            <a:ext cx="7921625" cy="3903980"/>
            <a:chOff x="1464" y="2747"/>
            <a:chExt cx="2871" cy="1454"/>
          </a:xfrm>
        </p:grpSpPr>
        <p:pic>
          <p:nvPicPr>
            <p:cNvPr id="19460" name="Picture 6"/>
            <p:cNvPicPr>
              <a:picLocks noChangeAspect="1"/>
            </p:cNvPicPr>
            <p:nvPr/>
          </p:nvPicPr>
          <p:blipFill>
            <a:blip r:embed="rId3"/>
            <a:stretch>
              <a:fillRect/>
            </a:stretch>
          </p:blipFill>
          <p:spPr>
            <a:xfrm>
              <a:off x="1464" y="2747"/>
              <a:ext cx="2871" cy="1454"/>
            </a:xfrm>
            <a:prstGeom prst="rect">
              <a:avLst/>
            </a:prstGeom>
            <a:noFill/>
            <a:ln w="12700">
              <a:noFill/>
            </a:ln>
          </p:spPr>
        </p:pic>
        <p:sp>
          <p:nvSpPr>
            <p:cNvPr id="19461" name="Rectangle 7"/>
            <p:cNvSpPr/>
            <p:nvPr/>
          </p:nvSpPr>
          <p:spPr>
            <a:xfrm>
              <a:off x="2225" y="3153"/>
              <a:ext cx="128" cy="122"/>
            </a:xfrm>
            <a:prstGeom prst="rect">
              <a:avLst/>
            </a:prstGeom>
            <a:noFill/>
            <a:ln w="12700"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503050405090304" charset="0"/>
              </a:endParaRPr>
            </a:p>
          </p:txBody>
        </p:sp>
        <p:sp>
          <p:nvSpPr>
            <p:cNvPr id="19462" name="Rectangle 8"/>
            <p:cNvSpPr/>
            <p:nvPr/>
          </p:nvSpPr>
          <p:spPr>
            <a:xfrm>
              <a:off x="2840" y="2773"/>
              <a:ext cx="1460" cy="1402"/>
            </a:xfrm>
            <a:prstGeom prst="rect">
              <a:avLst/>
            </a:prstGeom>
            <a:noFill/>
            <a:ln w="12700"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503050405090304" charset="0"/>
              </a:endParaRPr>
            </a:p>
          </p:txBody>
        </p:sp>
        <p:sp>
          <p:nvSpPr>
            <p:cNvPr id="19463" name="Line 9"/>
            <p:cNvSpPr/>
            <p:nvPr/>
          </p:nvSpPr>
          <p:spPr>
            <a:xfrm flipV="1">
              <a:off x="2348" y="3108"/>
              <a:ext cx="484" cy="104"/>
            </a:xfrm>
            <a:prstGeom prst="line">
              <a:avLst/>
            </a:prstGeom>
            <a:ln w="19050" cap="flat" cmpd="sng">
              <a:solidFill>
                <a:srgbClr val="FF0000"/>
              </a:solidFill>
              <a:prstDash val="solid"/>
              <a:headEnd type="none" w="med" len="med"/>
              <a:tailEnd type="triangle" w="med" len="med"/>
            </a:ln>
          </p:spPr>
        </p:sp>
        <p:sp>
          <p:nvSpPr>
            <p:cNvPr id="19464" name="Rectangle 10"/>
            <p:cNvSpPr/>
            <p:nvPr/>
          </p:nvSpPr>
          <p:spPr>
            <a:xfrm>
              <a:off x="3225" y="3137"/>
              <a:ext cx="56" cy="57"/>
            </a:xfrm>
            <a:prstGeom prst="rect">
              <a:avLst/>
            </a:prstGeom>
            <a:noFill/>
            <a:ln w="12700"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503050405090304" charset="0"/>
              </a:endParaRPr>
            </a:p>
          </p:txBody>
        </p:sp>
        <p:sp>
          <p:nvSpPr>
            <p:cNvPr id="19465" name="Text Box 11"/>
            <p:cNvSpPr txBox="1"/>
            <p:nvPr/>
          </p:nvSpPr>
          <p:spPr>
            <a:xfrm>
              <a:off x="3414" y="2965"/>
              <a:ext cx="273" cy="91"/>
            </a:xfrm>
            <a:prstGeom prst="rect">
              <a:avLst/>
            </a:prstGeom>
            <a:noFill/>
            <a:ln w="12700">
              <a:noFill/>
            </a:ln>
          </p:spPr>
          <p:txBody>
            <a:bodyPr wrap="square">
              <a:spAutoFit/>
            </a:bodyPr>
            <a:lstStyle/>
            <a:p>
              <a:r>
                <a:rPr lang="en-IE" altLang="zh-CN" sz="1000" dirty="0">
                  <a:solidFill>
                    <a:srgbClr val="CC0000"/>
                  </a:solidFill>
                  <a:latin typeface="Arial" panose="020B0604020202090204" pitchFamily="34" charset="0"/>
                  <a:ea typeface="宋体" panose="02010600030101010101" pitchFamily="2" charset="-122"/>
                </a:rPr>
                <a:t>1 pixel</a:t>
              </a:r>
              <a:endParaRPr lang="en-US" altLang="zh-CN" sz="1000" dirty="0">
                <a:solidFill>
                  <a:srgbClr val="CC0000"/>
                </a:solidFill>
                <a:latin typeface="Arial" panose="020B0604020202090204" pitchFamily="34" charset="0"/>
                <a:ea typeface="宋体" panose="02010600030101010101" pitchFamily="2" charset="-122"/>
              </a:endParaRPr>
            </a:p>
          </p:txBody>
        </p:sp>
        <p:sp>
          <p:nvSpPr>
            <p:cNvPr id="19466" name="Line 12"/>
            <p:cNvSpPr/>
            <p:nvPr/>
          </p:nvSpPr>
          <p:spPr>
            <a:xfrm flipH="1">
              <a:off x="3296" y="3052"/>
              <a:ext cx="168" cy="92"/>
            </a:xfrm>
            <a:prstGeom prst="line">
              <a:avLst/>
            </a:prstGeom>
            <a:ln w="19050" cap="flat" cmpd="sng">
              <a:solidFill>
                <a:srgbClr val="FF0000"/>
              </a:solidFill>
              <a:prstDash val="solid"/>
              <a:headEnd type="none" w="med" len="med"/>
              <a:tailEnd type="triangle" w="med" len="med"/>
            </a:ln>
          </p:spPr>
        </p:sp>
      </p:grpSp>
      <p:pic>
        <p:nvPicPr>
          <p:cNvPr id="6" name="图片 5">
            <a:extLst>
              <a:ext uri="{FF2B5EF4-FFF2-40B4-BE49-F238E27FC236}">
                <a16:creationId xmlns:a16="http://schemas.microsoft.com/office/drawing/2014/main" id="{9D88672D-7A62-648E-579F-AA01C8EA64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7" name="标题 1">
            <a:extLst>
              <a:ext uri="{FF2B5EF4-FFF2-40B4-BE49-F238E27FC236}">
                <a16:creationId xmlns:a16="http://schemas.microsoft.com/office/drawing/2014/main" id="{C9F42F5C-97BA-02E6-0E80-987193DF4BEC}"/>
              </a:ext>
            </a:extLst>
          </p:cNvPr>
          <p:cNvSpPr txBox="1"/>
          <p:nvPr/>
        </p:nvSpPr>
        <p:spPr>
          <a:xfrm>
            <a:off x="1800448" y="668398"/>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Introduction to DIP</a:t>
            </a:r>
          </a:p>
        </p:txBody>
      </p:sp>
      <p:sp>
        <p:nvSpPr>
          <p:cNvPr id="8" name="标题 5">
            <a:extLst>
              <a:ext uri="{FF2B5EF4-FFF2-40B4-BE49-F238E27FC236}">
                <a16:creationId xmlns:a16="http://schemas.microsoft.com/office/drawing/2014/main" id="{7F161AA2-50D9-10B3-E42F-D46ABF1BD03F}"/>
              </a:ext>
            </a:extLst>
          </p:cNvPr>
          <p:cNvSpPr txBox="1">
            <a:spLocks/>
          </p:cNvSpPr>
          <p:nvPr/>
        </p:nvSpPr>
        <p:spPr>
          <a:xfrm>
            <a:off x="472504" y="346219"/>
            <a:ext cx="214249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solidFill>
                  <a:schemeClr val="tx2">
                    <a:lumMod val="75000"/>
                  </a:schemeClr>
                </a:solidFill>
                <a:latin typeface="华光大标宋_CNKI" panose="02000500000000000000" pitchFamily="2" charset="-122"/>
                <a:ea typeface="华光大标宋_CNKI" panose="02000500000000000000" pitchFamily="2" charset="-122"/>
                <a:cs typeface="SimHei" charset="-122"/>
              </a:rPr>
              <a:t>绪论</a:t>
            </a:r>
            <a:endParaRPr lang="zh-CN" altLang="en-US" sz="4000" b="1" dirty="0">
              <a:solidFill>
                <a:schemeClr val="tx2">
                  <a:lumMod val="75000"/>
                </a:schemeClr>
              </a:solidFill>
              <a:latin typeface="华光大标宋_CNKI" panose="02000500000000000000" pitchFamily="2" charset="-122"/>
              <a:ea typeface="华光大标宋_CNKI" panose="02000500000000000000" pitchFamily="2" charset="-122"/>
              <a:cs typeface="SimHei" charset="-122"/>
            </a:endParaRPr>
          </a:p>
        </p:txBody>
      </p:sp>
      <p:cxnSp>
        <p:nvCxnSpPr>
          <p:cNvPr id="10" name="直线连接符 4">
            <a:extLst>
              <a:ext uri="{FF2B5EF4-FFF2-40B4-BE49-F238E27FC236}">
                <a16:creationId xmlns:a16="http://schemas.microsoft.com/office/drawing/2014/main" id="{F437465C-92DF-D3F1-15D0-341C54822F96}"/>
              </a:ext>
            </a:extLst>
          </p:cNvPr>
          <p:cNvCxnSpPr>
            <a:cxnSpLocks/>
          </p:cNvCxnSpPr>
          <p:nvPr/>
        </p:nvCxnSpPr>
        <p:spPr>
          <a:xfrm>
            <a:off x="2114550" y="597634"/>
            <a:ext cx="51292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CE114D6-2A6D-561E-A09D-B018A9B83AA2}"/>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4" name="文本框 3"/>
          <p:cNvSpPr txBox="1"/>
          <p:nvPr/>
        </p:nvSpPr>
        <p:spPr>
          <a:xfrm>
            <a:off x="4102863" y="6223317"/>
            <a:ext cx="4966841" cy="369332"/>
          </a:xfrm>
          <a:prstGeom prst="rect">
            <a:avLst/>
          </a:prstGeom>
          <a:noFill/>
        </p:spPr>
        <p:txBody>
          <a:bodyPr wrap="square" rtlCol="0" anchor="t">
            <a:spAutoFit/>
          </a:bodyPr>
          <a:lstStyle/>
          <a:p>
            <a:pPr marL="285750" indent="-285750">
              <a:buFont typeface="Wingdings" panose="05000000000000000000" charset="0"/>
              <a:buChar char=""/>
            </a:pPr>
            <a:r>
              <a:rPr kumimoji="1" lang="zh-CN" altLang="en-US" dirty="0">
                <a:latin typeface="Times New Roman" panose="02020503050405090304" charset="0"/>
                <a:ea typeface="宋体" charset="0"/>
                <a:cs typeface="Times New Roman" panose="02020503050405090304" charset="0"/>
                <a:sym typeface="+mn-ea"/>
              </a:rPr>
              <a:t>极端情况图像只有黑白两种灰度</a:t>
            </a: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二值图像</a:t>
            </a:r>
          </a:p>
        </p:txBody>
      </p:sp>
      <p:sp>
        <p:nvSpPr>
          <p:cNvPr id="6" name="文本框 5"/>
          <p:cNvSpPr txBox="1"/>
          <p:nvPr/>
        </p:nvSpPr>
        <p:spPr>
          <a:xfrm>
            <a:off x="741174" y="6223317"/>
            <a:ext cx="3142615" cy="368300"/>
          </a:xfrm>
          <a:prstGeom prst="rect">
            <a:avLst/>
          </a:prstGeom>
          <a:noFill/>
        </p:spPr>
        <p:txBody>
          <a:bodyPr wrap="square" rtlCol="0" anchor="t">
            <a:spAutoFit/>
          </a:bodyPr>
          <a:lstStyle/>
          <a:p>
            <a:pPr marL="285750" indent="-285750">
              <a:buFont typeface="Wingdings" panose="05000000000000000000" charset="0"/>
              <a:buChar char=""/>
            </a:pP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不同灰度分辨率下的图像</a:t>
            </a:r>
          </a:p>
        </p:txBody>
      </p:sp>
      <p:pic>
        <p:nvPicPr>
          <p:cNvPr id="7" name="图片 6">
            <a:extLst>
              <a:ext uri="{FF2B5EF4-FFF2-40B4-BE49-F238E27FC236}">
                <a16:creationId xmlns:a16="http://schemas.microsoft.com/office/drawing/2014/main" id="{B1AE12A3-E2C6-CF67-6364-FC491C01C900}"/>
              </a:ext>
            </a:extLst>
          </p:cNvPr>
          <p:cNvPicPr>
            <a:picLocks noChangeAspect="1"/>
          </p:cNvPicPr>
          <p:nvPr>
            <p:custDataLst>
              <p:tags r:id="rId1"/>
            </p:custDataLst>
          </p:nvPr>
        </p:nvPicPr>
        <p:blipFill>
          <a:blip r:embed="rId5"/>
          <a:stretch>
            <a:fillRect/>
          </a:stretch>
        </p:blipFill>
        <p:spPr>
          <a:xfrm>
            <a:off x="810260" y="1437640"/>
            <a:ext cx="6995160" cy="48482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dirty="0">
                <a:latin typeface="黑体" pitchFamily="2" charset="-122"/>
                <a:ea typeface="黑体" pitchFamily="2" charset="-122"/>
              </a:rPr>
              <a:t>像素的空间关系</a:t>
            </a:r>
            <a:endParaRPr lang="zh-CN" altLang="en-US" dirty="0"/>
          </a:p>
        </p:txBody>
      </p:sp>
    </p:spTree>
    <p:extLst>
      <p:ext uri="{BB962C8B-B14F-4D97-AF65-F5344CB8AC3E}">
        <p14:creationId xmlns:p14="http://schemas.microsoft.com/office/powerpoint/2010/main" val="3208988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zh-CN" altLang="en-US" sz="2800" dirty="0"/>
              <a:t>邻域（</a:t>
            </a:r>
            <a:r>
              <a:rPr lang="en-US" altLang="zh-CN" sz="2800" dirty="0"/>
              <a:t>Neighborhood</a:t>
            </a:r>
            <a:r>
              <a:rPr lang="zh-CN" altLang="en-US" sz="2800" dirty="0"/>
              <a:t>）</a:t>
            </a:r>
            <a:endParaRPr lang="en-US" altLang="zh-CN" sz="2800" dirty="0"/>
          </a:p>
          <a:p>
            <a:r>
              <a:rPr lang="zh-CN" altLang="en-US" sz="2800" dirty="0"/>
              <a:t>邻接性（</a:t>
            </a:r>
            <a:r>
              <a:rPr lang="en-US" altLang="zh-CN" sz="2800" dirty="0"/>
              <a:t>Adjacency</a:t>
            </a:r>
            <a:r>
              <a:rPr lang="zh-CN" altLang="en-US" sz="2800" dirty="0"/>
              <a:t>）</a:t>
            </a:r>
            <a:endParaRPr lang="en-US" altLang="zh-CN" sz="2800" dirty="0"/>
          </a:p>
          <a:p>
            <a:r>
              <a:rPr lang="zh-CN" altLang="en-US" sz="2800" dirty="0"/>
              <a:t>连通性（</a:t>
            </a:r>
            <a:r>
              <a:rPr lang="en-US" altLang="zh-CN" sz="2800" dirty="0"/>
              <a:t>Connectivity</a:t>
            </a:r>
            <a:r>
              <a:rPr lang="zh-CN" altLang="en-US" sz="2800" dirty="0"/>
              <a:t>）</a:t>
            </a:r>
            <a:endParaRPr lang="en-US" altLang="zh-CN" sz="2800" dirty="0"/>
          </a:p>
          <a:p>
            <a:r>
              <a:rPr lang="zh-CN" altLang="en-US" sz="2800" dirty="0"/>
              <a:t>通路（</a:t>
            </a:r>
            <a:r>
              <a:rPr lang="en-US" altLang="zh-CN" sz="2800" dirty="0"/>
              <a:t>Paths</a:t>
            </a:r>
            <a:r>
              <a:rPr lang="zh-CN" altLang="en-US" sz="2800" dirty="0"/>
              <a:t>）</a:t>
            </a:r>
            <a:endParaRPr lang="en-US" altLang="zh-CN" sz="2800" dirty="0"/>
          </a:p>
          <a:p>
            <a:r>
              <a:rPr lang="zh-CN" altLang="en-US" sz="2800" dirty="0"/>
              <a:t>区域和边界（</a:t>
            </a:r>
            <a:r>
              <a:rPr lang="en-US" altLang="zh-CN" sz="2800" dirty="0"/>
              <a:t>Regions and boundaries</a:t>
            </a:r>
            <a:r>
              <a:rPr lang="zh-CN" altLang="en-US" sz="2800" dirty="0"/>
              <a:t>）</a:t>
            </a:r>
            <a:endParaRPr lang="en-US" altLang="zh-CN" sz="2800" dirty="0"/>
          </a:p>
          <a:p>
            <a:r>
              <a:rPr lang="zh-CN" altLang="en-US" sz="2800" dirty="0"/>
              <a:t>距离（</a:t>
            </a:r>
            <a:r>
              <a:rPr lang="en-US" altLang="zh-CN" sz="2800" dirty="0"/>
              <a:t>Distance</a:t>
            </a:r>
            <a:r>
              <a:rPr lang="zh-CN" altLang="en-US" sz="2800" dirty="0"/>
              <a:t>）</a:t>
            </a:r>
          </a:p>
        </p:txBody>
      </p:sp>
      <p:sp>
        <p:nvSpPr>
          <p:cNvPr id="5" name="标题 1">
            <a:extLst>
              <a:ext uri="{FF2B5EF4-FFF2-40B4-BE49-F238E27FC236}">
                <a16:creationId xmlns:a16="http://schemas.microsoft.com/office/drawing/2014/main" id="{95F10FD5-E61B-83D7-F0E7-6186BBAFD4BC}"/>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重要概念</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6" name="图片 5">
            <a:extLst>
              <a:ext uri="{FF2B5EF4-FFF2-40B4-BE49-F238E27FC236}">
                <a16:creationId xmlns:a16="http://schemas.microsoft.com/office/drawing/2014/main" id="{EF81DBAC-C501-3B1D-CBC4-D5F2681533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7" name="直线连接符 4">
            <a:extLst>
              <a:ext uri="{FF2B5EF4-FFF2-40B4-BE49-F238E27FC236}">
                <a16:creationId xmlns:a16="http://schemas.microsoft.com/office/drawing/2014/main" id="{2E099EFD-60E1-21D3-5368-051FF4BFE7DF}"/>
              </a:ext>
            </a:extLst>
          </p:cNvPr>
          <p:cNvCxnSpPr>
            <a:cxnSpLocks/>
          </p:cNvCxnSpPr>
          <p:nvPr/>
        </p:nvCxnSpPr>
        <p:spPr>
          <a:xfrm>
            <a:off x="2470956" y="450720"/>
            <a:ext cx="3089796" cy="0"/>
          </a:xfrm>
          <a:prstGeom prst="line">
            <a:avLst/>
          </a:prstGeom>
          <a:noFill/>
          <a:ln w="6350" cap="flat" cmpd="sng" algn="ctr">
            <a:solidFill>
              <a:sysClr val="windowText" lastClr="000000"/>
            </a:solidFill>
            <a:prstDash val="solid"/>
            <a:miter lim="800000"/>
          </a:ln>
          <a:effectLst/>
        </p:spPr>
      </p:cxnSp>
      <p:sp>
        <p:nvSpPr>
          <p:cNvPr id="8" name="标题 1">
            <a:extLst>
              <a:ext uri="{FF2B5EF4-FFF2-40B4-BE49-F238E27FC236}">
                <a16:creationId xmlns:a16="http://schemas.microsoft.com/office/drawing/2014/main" id="{E82660C7-A8F8-EF80-2E64-66D9CBCD2B20}"/>
              </a:ext>
            </a:extLst>
          </p:cNvPr>
          <p:cNvSpPr txBox="1"/>
          <p:nvPr/>
        </p:nvSpPr>
        <p:spPr>
          <a:xfrm>
            <a:off x="2337915" y="423358"/>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Conceptions</a:t>
            </a:r>
          </a:p>
        </p:txBody>
      </p:sp>
      <p:sp>
        <p:nvSpPr>
          <p:cNvPr id="9" name="矩形 8">
            <a:extLst>
              <a:ext uri="{FF2B5EF4-FFF2-40B4-BE49-F238E27FC236}">
                <a16:creationId xmlns:a16="http://schemas.microsoft.com/office/drawing/2014/main" id="{F79639B1-404E-979D-B322-438F89066E39}"/>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040667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3500"/>
            <a:ext cx="8229600" cy="1591444"/>
          </a:xfrm>
        </p:spPr>
        <p:txBody>
          <a:bodyPr/>
          <a:lstStyle/>
          <a:p>
            <a:r>
              <a:rPr lang="zh-CN" altLang="en-US" b="1" dirty="0"/>
              <a:t>对于坐标         处的像素  ，根据其不同的相邻像素，有三种像素的邻域。</a:t>
            </a:r>
            <a:endParaRPr lang="en-US" altLang="zh-CN" b="1" dirty="0"/>
          </a:p>
        </p:txBody>
      </p:sp>
      <p:graphicFrame>
        <p:nvGraphicFramePr>
          <p:cNvPr id="4" name="Object 6"/>
          <p:cNvGraphicFramePr>
            <a:graphicFrameLocks noChangeAspect="1"/>
          </p:cNvGraphicFramePr>
          <p:nvPr/>
        </p:nvGraphicFramePr>
        <p:xfrm>
          <a:off x="4407058" y="1529189"/>
          <a:ext cx="171450" cy="231775"/>
        </p:xfrm>
        <a:graphic>
          <a:graphicData uri="http://schemas.openxmlformats.org/presentationml/2006/ole">
            <mc:AlternateContent xmlns:mc="http://schemas.openxmlformats.org/markup-compatibility/2006">
              <mc:Choice xmlns:v="urn:schemas-microsoft-com:vml" Requires="v">
                <p:oleObj name="Formula" r:id="rId2" imgW="181800" imgH="235080" progId="Equation.Ribbit">
                  <p:embed/>
                </p:oleObj>
              </mc:Choice>
              <mc:Fallback>
                <p:oleObj name="Formula" r:id="rId2" imgW="181800" imgH="235080" progId="Equation.Ribbit">
                  <p:embed/>
                  <p:pic>
                    <p:nvPicPr>
                      <p:cNvPr id="4" name="Object 6"/>
                      <p:cNvPicPr>
                        <a:picLocks noChangeAspect="1" noChangeArrowheads="1"/>
                      </p:cNvPicPr>
                      <p:nvPr/>
                    </p:nvPicPr>
                    <p:blipFill>
                      <a:blip r:embed="rId3"/>
                      <a:srcRect/>
                      <a:stretch>
                        <a:fillRect/>
                      </a:stretch>
                    </p:blipFill>
                    <p:spPr bwMode="auto">
                      <a:xfrm>
                        <a:off x="4407058" y="1529189"/>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389259" y="1473626"/>
          <a:ext cx="682625" cy="34290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5" name="Object 6"/>
                      <p:cNvPicPr>
                        <a:picLocks noChangeAspect="1" noChangeArrowheads="1"/>
                      </p:cNvPicPr>
                      <p:nvPr/>
                    </p:nvPicPr>
                    <p:blipFill>
                      <a:blip r:embed="rId5"/>
                      <a:srcRect/>
                      <a:stretch>
                        <a:fillRect/>
                      </a:stretch>
                    </p:blipFill>
                    <p:spPr bwMode="auto">
                      <a:xfrm>
                        <a:off x="2389259" y="1473626"/>
                        <a:ext cx="6826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3723983" y="2951086"/>
            <a:ext cx="15376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② 对角邻域</a:t>
            </a:r>
          </a:p>
        </p:txBody>
      </p:sp>
      <p:sp>
        <p:nvSpPr>
          <p:cNvPr id="14" name="Rectangle 13"/>
          <p:cNvSpPr/>
          <p:nvPr/>
        </p:nvSpPr>
        <p:spPr>
          <a:xfrm>
            <a:off x="1242946"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①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4</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sp>
        <p:nvSpPr>
          <p:cNvPr id="15" name="Rectangle 14"/>
          <p:cNvSpPr/>
          <p:nvPr/>
        </p:nvSpPr>
        <p:spPr>
          <a:xfrm>
            <a:off x="6442384"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③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grpSp>
        <p:nvGrpSpPr>
          <p:cNvPr id="11" name="Group 10"/>
          <p:cNvGrpSpPr/>
          <p:nvPr/>
        </p:nvGrpSpPr>
        <p:grpSpPr>
          <a:xfrm>
            <a:off x="1128071" y="3815069"/>
            <a:ext cx="1620000" cy="1620000"/>
            <a:chOff x="1128071" y="3822811"/>
            <a:chExt cx="1620000" cy="1620000"/>
          </a:xfrm>
        </p:grpSpPr>
        <p:sp>
          <p:nvSpPr>
            <p:cNvPr id="20" name="Rectangle 19"/>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bwMode="auto">
            <a:xfrm>
              <a:off x="220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0" name="Group 9"/>
          <p:cNvGrpSpPr/>
          <p:nvPr/>
        </p:nvGrpSpPr>
        <p:grpSpPr>
          <a:xfrm>
            <a:off x="3592043" y="3815069"/>
            <a:ext cx="1630865" cy="1618917"/>
            <a:chOff x="3592043" y="3809948"/>
            <a:chExt cx="1630865" cy="1618917"/>
          </a:xfrm>
        </p:grpSpPr>
        <p:sp>
          <p:nvSpPr>
            <p:cNvPr id="25" name="Rectangle 24"/>
            <p:cNvSpPr/>
            <p:nvPr/>
          </p:nvSpPr>
          <p:spPr bwMode="auto">
            <a:xfrm>
              <a:off x="3592083" y="3809948"/>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bwMode="auto">
            <a:xfrm>
              <a:off x="3592043"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bwMode="auto">
            <a:xfrm>
              <a:off x="4137058" y="4351614"/>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bwMode="auto">
            <a:xfrm>
              <a:off x="4677058" y="380994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bwMode="auto">
            <a:xfrm>
              <a:off x="4682908"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9" name="Group 8"/>
          <p:cNvGrpSpPr/>
          <p:nvPr/>
        </p:nvGrpSpPr>
        <p:grpSpPr>
          <a:xfrm>
            <a:off x="6333558" y="3816153"/>
            <a:ext cx="1617512" cy="1617833"/>
            <a:chOff x="6333558" y="3807327"/>
            <a:chExt cx="1617512" cy="1617833"/>
          </a:xfrm>
        </p:grpSpPr>
        <p:sp>
          <p:nvSpPr>
            <p:cNvPr id="30" name="Rectangle 29"/>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33" name="Rectangle 32"/>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bwMode="auto">
            <a:xfrm>
              <a:off x="7411070"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18" name="标题 1">
            <a:extLst>
              <a:ext uri="{FF2B5EF4-FFF2-40B4-BE49-F238E27FC236}">
                <a16:creationId xmlns:a16="http://schemas.microsoft.com/office/drawing/2014/main" id="{17BE7C77-8FEC-BEA6-2092-7E20AC57475D}"/>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邻域</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9" name="图片 18">
            <a:extLst>
              <a:ext uri="{FF2B5EF4-FFF2-40B4-BE49-F238E27FC236}">
                <a16:creationId xmlns:a16="http://schemas.microsoft.com/office/drawing/2014/main" id="{7EB765DE-DC24-DC12-DA09-A2904CBA13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39" name="直线连接符 4">
            <a:extLst>
              <a:ext uri="{FF2B5EF4-FFF2-40B4-BE49-F238E27FC236}">
                <a16:creationId xmlns:a16="http://schemas.microsoft.com/office/drawing/2014/main" id="{4F32648D-6042-9749-C13B-54F5919FF2CA}"/>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40" name="标题 1">
            <a:extLst>
              <a:ext uri="{FF2B5EF4-FFF2-40B4-BE49-F238E27FC236}">
                <a16:creationId xmlns:a16="http://schemas.microsoft.com/office/drawing/2014/main" id="{FEEC0D8C-8833-F9AD-F70F-9E05CB99CA6D}"/>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Neighborhood</a:t>
            </a:r>
          </a:p>
        </p:txBody>
      </p:sp>
      <p:sp>
        <p:nvSpPr>
          <p:cNvPr id="41" name="矩形 40">
            <a:extLst>
              <a:ext uri="{FF2B5EF4-FFF2-40B4-BE49-F238E27FC236}">
                <a16:creationId xmlns:a16="http://schemas.microsoft.com/office/drawing/2014/main" id="{1BE24456-3EBF-3A6E-12E8-79250D7B58DC}"/>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001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33500"/>
            <a:ext cx="8229600" cy="1663452"/>
          </a:xfrm>
        </p:spPr>
        <p:txBody>
          <a:bodyPr/>
          <a:lstStyle/>
          <a:p>
            <a:pPr marL="457200" lvl="2" indent="-457200">
              <a:buClr>
                <a:srgbClr val="053E49"/>
              </a:buClr>
              <a:buFont typeface="Wingdings 2" panose="05020102010507070707" pitchFamily="18" charset="2"/>
              <a:buChar char=""/>
            </a:pPr>
            <a:r>
              <a:rPr lang="x-none" sz="2600" b="1" dirty="0">
                <a:solidFill>
                  <a:srgbClr val="9933FF"/>
                </a:solidFill>
              </a:rPr>
              <a:t>4邻域 </a:t>
            </a:r>
            <a:r>
              <a:rPr lang="en-US" sz="2600" b="1" dirty="0">
                <a:solidFill>
                  <a:srgbClr val="9933FF"/>
                </a:solidFill>
              </a:rPr>
              <a:t>           </a:t>
            </a:r>
            <a:r>
              <a:rPr lang="en-US" altLang="zh-CN" sz="2600" b="1" dirty="0"/>
              <a:t>— </a:t>
            </a:r>
            <a:r>
              <a:rPr lang="zh-CN" altLang="en-US" sz="2600" b="1" dirty="0"/>
              <a:t>像素   的</a:t>
            </a:r>
            <a:r>
              <a:rPr lang="en-US" altLang="zh-CN" sz="2600" b="1" dirty="0"/>
              <a:t>4</a:t>
            </a:r>
            <a:r>
              <a:rPr lang="zh-CN" altLang="en-US" sz="2600" b="1" dirty="0"/>
              <a:t>邻域由其水平和垂直方向的</a:t>
            </a:r>
            <a:r>
              <a:rPr lang="en-US" altLang="zh-CN" sz="2600" b="1" dirty="0"/>
              <a:t>4</a:t>
            </a:r>
            <a:r>
              <a:rPr lang="zh-CN" altLang="en-US" sz="2600" b="1" dirty="0"/>
              <a:t>个相邻像素构成</a:t>
            </a:r>
            <a:endParaRPr lang="en-US" altLang="zh-CN" sz="2600" b="1" dirty="0"/>
          </a:p>
          <a:p>
            <a:pPr lvl="1"/>
            <a:endParaRPr lang="en-US" b="1" dirty="0"/>
          </a:p>
          <a:p>
            <a:pPr lvl="1"/>
            <a:endParaRPr lang="en-US" b="1" dirty="0"/>
          </a:p>
          <a:p>
            <a:pPr lvl="1"/>
            <a:endParaRPr lang="en-US" b="1" dirty="0"/>
          </a:p>
          <a:p>
            <a:endParaRPr lang="zh-CN" altLang="en-US" b="1" dirty="0"/>
          </a:p>
        </p:txBody>
      </p:sp>
      <p:graphicFrame>
        <p:nvGraphicFramePr>
          <p:cNvPr id="121857" name="Object 1"/>
          <p:cNvGraphicFramePr>
            <a:graphicFrameLocks noChangeAspect="1"/>
          </p:cNvGraphicFramePr>
          <p:nvPr/>
        </p:nvGraphicFramePr>
        <p:xfrm>
          <a:off x="1907704" y="1484784"/>
          <a:ext cx="752475" cy="330200"/>
        </p:xfrm>
        <a:graphic>
          <a:graphicData uri="http://schemas.openxmlformats.org/presentationml/2006/ole">
            <mc:AlternateContent xmlns:mc="http://schemas.openxmlformats.org/markup-compatibility/2006">
              <mc:Choice xmlns:v="urn:schemas-microsoft-com:vml" Requires="v">
                <p:oleObj name="Formula" r:id="rId3" imgW="759600" imgH="336600" progId="Equation.Ribbit">
                  <p:embed/>
                </p:oleObj>
              </mc:Choice>
              <mc:Fallback>
                <p:oleObj name="Formula" r:id="rId3" imgW="759600" imgH="336600" progId="Equation.Ribbit">
                  <p:embed/>
                  <p:pic>
                    <p:nvPicPr>
                      <p:cNvPr id="12185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484784"/>
                        <a:ext cx="7524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2" name="Object 6"/>
          <p:cNvGraphicFramePr>
            <a:graphicFrameLocks noChangeAspect="1"/>
          </p:cNvGraphicFramePr>
          <p:nvPr/>
        </p:nvGraphicFramePr>
        <p:xfrm>
          <a:off x="1534318" y="2529661"/>
          <a:ext cx="6713537" cy="331788"/>
        </p:xfrm>
        <a:graphic>
          <a:graphicData uri="http://schemas.openxmlformats.org/presentationml/2006/ole">
            <mc:AlternateContent xmlns:mc="http://schemas.openxmlformats.org/markup-compatibility/2006">
              <mc:Choice xmlns:v="urn:schemas-microsoft-com:vml" Requires="v">
                <p:oleObj name="Formula" r:id="rId5" imgW="6708240" imgH="336600" progId="Equation.Ribbit">
                  <p:embed/>
                </p:oleObj>
              </mc:Choice>
              <mc:Fallback>
                <p:oleObj name="Formula" r:id="rId5" imgW="6708240" imgH="336600" progId="Equation.Ribbit">
                  <p:embed/>
                  <p:pic>
                    <p:nvPicPr>
                      <p:cNvPr id="121862" name="Object 6"/>
                      <p:cNvPicPr>
                        <a:picLocks noChangeAspect="1" noChangeArrowheads="1"/>
                      </p:cNvPicPr>
                      <p:nvPr/>
                    </p:nvPicPr>
                    <p:blipFill>
                      <a:blip r:embed="rId6"/>
                      <a:srcRect/>
                      <a:stretch>
                        <a:fillRect/>
                      </a:stretch>
                    </p:blipFill>
                    <p:spPr bwMode="auto">
                      <a:xfrm>
                        <a:off x="1534318" y="2529661"/>
                        <a:ext cx="6713537" cy="331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
          <p:cNvGraphicFramePr>
            <a:graphicFrameLocks noChangeAspect="1"/>
          </p:cNvGraphicFramePr>
          <p:nvPr/>
        </p:nvGraphicFramePr>
        <p:xfrm>
          <a:off x="3896494" y="1541041"/>
          <a:ext cx="171450" cy="231775"/>
        </p:xfrm>
        <a:graphic>
          <a:graphicData uri="http://schemas.openxmlformats.org/presentationml/2006/ole">
            <mc:AlternateContent xmlns:mc="http://schemas.openxmlformats.org/markup-compatibility/2006">
              <mc:Choice xmlns:v="urn:schemas-microsoft-com:vml" Requires="v">
                <p:oleObj name="Formula" r:id="rId7" imgW="181800" imgH="235080" progId="Equation.Ribbit">
                  <p:embed/>
                </p:oleObj>
              </mc:Choice>
              <mc:Fallback>
                <p:oleObj name="Formula" r:id="rId7" imgW="181800" imgH="235080" progId="Equation.Ribbit">
                  <p:embed/>
                  <p:pic>
                    <p:nvPicPr>
                      <p:cNvPr id="8" name="Object 6"/>
                      <p:cNvPicPr>
                        <a:picLocks noChangeAspect="1" noChangeArrowheads="1"/>
                      </p:cNvPicPr>
                      <p:nvPr/>
                    </p:nvPicPr>
                    <p:blipFill>
                      <a:blip r:embed="rId8"/>
                      <a:srcRect/>
                      <a:stretch>
                        <a:fillRect/>
                      </a:stretch>
                    </p:blipFill>
                    <p:spPr bwMode="auto">
                      <a:xfrm>
                        <a:off x="3896494"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67211" y="3216156"/>
            <a:ext cx="3209577" cy="2880000"/>
          </a:xfrm>
          <a:prstGeom prst="rect">
            <a:avLst/>
          </a:prstGeom>
        </p:spPr>
      </p:pic>
      <p:grpSp>
        <p:nvGrpSpPr>
          <p:cNvPr id="9" name="Group 8"/>
          <p:cNvGrpSpPr>
            <a:grpSpLocks noChangeAspect="1"/>
          </p:cNvGrpSpPr>
          <p:nvPr/>
        </p:nvGrpSpPr>
        <p:grpSpPr>
          <a:xfrm>
            <a:off x="3131840" y="3215997"/>
            <a:ext cx="2880320" cy="2880320"/>
            <a:chOff x="1128071" y="3822811"/>
            <a:chExt cx="1620000" cy="1620000"/>
          </a:xfrm>
        </p:grpSpPr>
        <p:sp>
          <p:nvSpPr>
            <p:cNvPr id="10" name="Rectangle 9"/>
            <p:cNvSpPr/>
            <p:nvPr/>
          </p:nvSpPr>
          <p:spPr bwMode="auto">
            <a:xfrm>
              <a:off x="1668071" y="3822811"/>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bwMode="auto">
            <a:xfrm>
              <a:off x="1128071" y="4362811"/>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bwMode="auto">
            <a:xfrm>
              <a:off x="1668071" y="4362811"/>
              <a:ext cx="540000" cy="540000"/>
            </a:xfrm>
            <a:prstGeom prst="rect">
              <a:avLst/>
            </a:prstGeom>
            <a:solidFill>
              <a:srgbClr val="D9541A">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bwMode="auto">
            <a:xfrm>
              <a:off x="2208071" y="4362811"/>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bwMode="auto">
            <a:xfrm>
              <a:off x="1668071" y="4902811"/>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18" name="标题 1">
            <a:extLst>
              <a:ext uri="{FF2B5EF4-FFF2-40B4-BE49-F238E27FC236}">
                <a16:creationId xmlns:a16="http://schemas.microsoft.com/office/drawing/2014/main" id="{6EAB1F4B-08B5-F87C-D83B-31FBF1F5CFDB}"/>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邻域</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9" name="图片 18">
            <a:extLst>
              <a:ext uri="{FF2B5EF4-FFF2-40B4-BE49-F238E27FC236}">
                <a16:creationId xmlns:a16="http://schemas.microsoft.com/office/drawing/2014/main" id="{B07CEEA1-3698-0659-6FF3-4CB544A594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0" name="直线连接符 4">
            <a:extLst>
              <a:ext uri="{FF2B5EF4-FFF2-40B4-BE49-F238E27FC236}">
                <a16:creationId xmlns:a16="http://schemas.microsoft.com/office/drawing/2014/main" id="{71E00C18-CD70-881F-9BB0-A0A8E96D0BEE}"/>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1" name="标题 1">
            <a:extLst>
              <a:ext uri="{FF2B5EF4-FFF2-40B4-BE49-F238E27FC236}">
                <a16:creationId xmlns:a16="http://schemas.microsoft.com/office/drawing/2014/main" id="{81524756-84BC-E377-B857-D99E5A06A6A3}"/>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Neighborhood</a:t>
            </a:r>
          </a:p>
        </p:txBody>
      </p:sp>
      <p:sp>
        <p:nvSpPr>
          <p:cNvPr id="22" name="矩形 21">
            <a:extLst>
              <a:ext uri="{FF2B5EF4-FFF2-40B4-BE49-F238E27FC236}">
                <a16:creationId xmlns:a16="http://schemas.microsoft.com/office/drawing/2014/main" id="{62220F7C-7224-E01A-C7EC-530F25370B21}"/>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87876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457200" lvl="2" indent="-457200">
              <a:buClr>
                <a:srgbClr val="053E49"/>
              </a:buClr>
              <a:buFont typeface="Wingdings 2" panose="05020102010507070707" pitchFamily="18" charset="2"/>
              <a:buChar char=""/>
            </a:pPr>
            <a:r>
              <a:rPr lang="zh-CN" altLang="en-US" sz="2600" b="1" dirty="0">
                <a:solidFill>
                  <a:srgbClr val="9933FF"/>
                </a:solidFill>
              </a:rPr>
              <a:t>对角</a:t>
            </a:r>
            <a:r>
              <a:rPr lang="x-none" sz="2600" b="1" dirty="0">
                <a:solidFill>
                  <a:srgbClr val="9933FF"/>
                </a:solidFill>
              </a:rPr>
              <a:t>邻域</a:t>
            </a:r>
            <a:r>
              <a:rPr lang="x-none" sz="2600" b="1" dirty="0">
                <a:solidFill>
                  <a:srgbClr val="9900CC"/>
                </a:solidFill>
              </a:rPr>
              <a:t> </a:t>
            </a:r>
            <a:r>
              <a:rPr lang="en-US" sz="2600" b="1" dirty="0">
                <a:solidFill>
                  <a:srgbClr val="9900CC"/>
                </a:solidFill>
              </a:rPr>
              <a:t>           </a:t>
            </a:r>
            <a:r>
              <a:rPr lang="en-US" altLang="zh-CN" sz="2600" b="1" dirty="0"/>
              <a:t>—</a:t>
            </a:r>
            <a:r>
              <a:rPr lang="zh-CN" altLang="en-US" sz="2600" b="1" dirty="0"/>
              <a:t>像素   的对角邻域由其对角方向的</a:t>
            </a:r>
            <a:r>
              <a:rPr lang="en-US" altLang="zh-CN" sz="2600" b="1" dirty="0"/>
              <a:t>4</a:t>
            </a:r>
            <a:r>
              <a:rPr lang="zh-CN" altLang="en-US" sz="2600" b="1" dirty="0"/>
              <a:t>个相邻像素构成</a:t>
            </a:r>
            <a:endParaRPr lang="en-US" altLang="zh-CN" sz="2600" b="1" dirty="0"/>
          </a:p>
        </p:txBody>
      </p:sp>
      <p:graphicFrame>
        <p:nvGraphicFramePr>
          <p:cNvPr id="121860" name="Object 4"/>
          <p:cNvGraphicFramePr>
            <a:graphicFrameLocks noChangeAspect="1"/>
          </p:cNvGraphicFramePr>
          <p:nvPr/>
        </p:nvGraphicFramePr>
        <p:xfrm>
          <a:off x="2411760" y="1483196"/>
          <a:ext cx="835025" cy="330200"/>
        </p:xfrm>
        <a:graphic>
          <a:graphicData uri="http://schemas.openxmlformats.org/presentationml/2006/ole">
            <mc:AlternateContent xmlns:mc="http://schemas.openxmlformats.org/markup-compatibility/2006">
              <mc:Choice xmlns:v="urn:schemas-microsoft-com:vml" Requires="v">
                <p:oleObj name="Formula" r:id="rId3" imgW="840960" imgH="336600" progId="Equation.Ribbit">
                  <p:embed/>
                </p:oleObj>
              </mc:Choice>
              <mc:Fallback>
                <p:oleObj name="Formula" r:id="rId3" imgW="840960" imgH="336600" progId="Equation.Ribbit">
                  <p:embed/>
                  <p:pic>
                    <p:nvPicPr>
                      <p:cNvPr id="1218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483196"/>
                        <a:ext cx="8350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4" name="Object 8"/>
          <p:cNvGraphicFramePr>
            <a:graphicFrameLocks noChangeAspect="1"/>
          </p:cNvGraphicFramePr>
          <p:nvPr/>
        </p:nvGraphicFramePr>
        <p:xfrm>
          <a:off x="251520" y="2631480"/>
          <a:ext cx="8791575" cy="328612"/>
        </p:xfrm>
        <a:graphic>
          <a:graphicData uri="http://schemas.openxmlformats.org/presentationml/2006/ole">
            <mc:AlternateContent xmlns:mc="http://schemas.openxmlformats.org/markup-compatibility/2006">
              <mc:Choice xmlns:v="urn:schemas-microsoft-com:vml" Requires="v">
                <p:oleObj name="Formula" r:id="rId5" imgW="8796240" imgH="336600" progId="Equation.Ribbit">
                  <p:embed/>
                </p:oleObj>
              </mc:Choice>
              <mc:Fallback>
                <p:oleObj name="Formula" r:id="rId5" imgW="8796240" imgH="336600" progId="Equation.Ribbit">
                  <p:embed/>
                  <p:pic>
                    <p:nvPicPr>
                      <p:cNvPr id="121864" name="Object 8"/>
                      <p:cNvPicPr>
                        <a:picLocks noChangeAspect="1" noChangeArrowheads="1"/>
                      </p:cNvPicPr>
                      <p:nvPr/>
                    </p:nvPicPr>
                    <p:blipFill>
                      <a:blip r:embed="rId6"/>
                      <a:srcRect/>
                      <a:stretch>
                        <a:fillRect/>
                      </a:stretch>
                    </p:blipFill>
                    <p:spPr bwMode="auto">
                      <a:xfrm>
                        <a:off x="251520" y="2631480"/>
                        <a:ext cx="8791575"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
          <p:cNvGraphicFramePr>
            <a:graphicFrameLocks noChangeAspect="1"/>
          </p:cNvGraphicFramePr>
          <p:nvPr/>
        </p:nvGraphicFramePr>
        <p:xfrm>
          <a:off x="4328542" y="1541041"/>
          <a:ext cx="171450" cy="231775"/>
        </p:xfrm>
        <a:graphic>
          <a:graphicData uri="http://schemas.openxmlformats.org/presentationml/2006/ole">
            <mc:AlternateContent xmlns:mc="http://schemas.openxmlformats.org/markup-compatibility/2006">
              <mc:Choice xmlns:v="urn:schemas-microsoft-com:vml" Requires="v">
                <p:oleObj name="Formula" r:id="rId7" imgW="181800" imgH="235080" progId="Equation.Ribbit">
                  <p:embed/>
                </p:oleObj>
              </mc:Choice>
              <mc:Fallback>
                <p:oleObj name="Formula" r:id="rId7" imgW="181800" imgH="235080" progId="Equation.Ribbit">
                  <p:embed/>
                  <p:pic>
                    <p:nvPicPr>
                      <p:cNvPr id="8" name="Object 6"/>
                      <p:cNvPicPr>
                        <a:picLocks noChangeAspect="1" noChangeArrowheads="1"/>
                      </p:cNvPicPr>
                      <p:nvPr/>
                    </p:nvPicPr>
                    <p:blipFill>
                      <a:blip r:embed="rId8"/>
                      <a:srcRect/>
                      <a:stretch>
                        <a:fillRect/>
                      </a:stretch>
                    </p:blipFill>
                    <p:spPr bwMode="auto">
                      <a:xfrm>
                        <a:off x="4328542"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67211" y="3356992"/>
            <a:ext cx="3209577" cy="2880000"/>
          </a:xfrm>
          <a:prstGeom prst="rect">
            <a:avLst/>
          </a:prstGeom>
        </p:spPr>
      </p:pic>
      <p:grpSp>
        <p:nvGrpSpPr>
          <p:cNvPr id="16" name="Group 15"/>
          <p:cNvGrpSpPr>
            <a:grpSpLocks noChangeAspect="1"/>
          </p:cNvGrpSpPr>
          <p:nvPr/>
        </p:nvGrpSpPr>
        <p:grpSpPr>
          <a:xfrm>
            <a:off x="3130585" y="3356993"/>
            <a:ext cx="2881575" cy="2860464"/>
            <a:chOff x="3592043" y="3809948"/>
            <a:chExt cx="1630865" cy="1618917"/>
          </a:xfrm>
        </p:grpSpPr>
        <p:sp>
          <p:nvSpPr>
            <p:cNvPr id="17" name="Rectangle 16"/>
            <p:cNvSpPr/>
            <p:nvPr/>
          </p:nvSpPr>
          <p:spPr bwMode="auto">
            <a:xfrm>
              <a:off x="3592083" y="3809948"/>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bwMode="auto">
            <a:xfrm>
              <a:off x="3592043" y="4888865"/>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bwMode="auto">
            <a:xfrm>
              <a:off x="4137058" y="4351614"/>
              <a:ext cx="540000" cy="540000"/>
            </a:xfrm>
            <a:prstGeom prst="rect">
              <a:avLst/>
            </a:prstGeom>
            <a:solidFill>
              <a:srgbClr val="D9541A">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bwMode="auto">
            <a:xfrm>
              <a:off x="4677058" y="3809949"/>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4682908" y="4888865"/>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23" name="标题 1">
            <a:extLst>
              <a:ext uri="{FF2B5EF4-FFF2-40B4-BE49-F238E27FC236}">
                <a16:creationId xmlns:a16="http://schemas.microsoft.com/office/drawing/2014/main" id="{7489A742-7F95-1BE1-2C14-0FCCC9B9C179}"/>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邻域</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24" name="图片 23">
            <a:extLst>
              <a:ext uri="{FF2B5EF4-FFF2-40B4-BE49-F238E27FC236}">
                <a16:creationId xmlns:a16="http://schemas.microsoft.com/office/drawing/2014/main" id="{F969DAAB-EA6F-C04A-6DB8-B5C5F0AD5D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5" name="直线连接符 4">
            <a:extLst>
              <a:ext uri="{FF2B5EF4-FFF2-40B4-BE49-F238E27FC236}">
                <a16:creationId xmlns:a16="http://schemas.microsoft.com/office/drawing/2014/main" id="{C7DD6E49-E325-FA32-BE80-71157CDDCA1C}"/>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6" name="标题 1">
            <a:extLst>
              <a:ext uri="{FF2B5EF4-FFF2-40B4-BE49-F238E27FC236}">
                <a16:creationId xmlns:a16="http://schemas.microsoft.com/office/drawing/2014/main" id="{1F740B0B-60D4-3C27-B77B-69CCC504B07C}"/>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Neighborhood</a:t>
            </a:r>
          </a:p>
        </p:txBody>
      </p:sp>
      <p:sp>
        <p:nvSpPr>
          <p:cNvPr id="27" name="矩形 26">
            <a:extLst>
              <a:ext uri="{FF2B5EF4-FFF2-40B4-BE49-F238E27FC236}">
                <a16:creationId xmlns:a16="http://schemas.microsoft.com/office/drawing/2014/main" id="{EEAD0274-E3C3-905C-C135-821FB7CA18E5}"/>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14094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457200" lvl="2" indent="-457200">
              <a:buClr>
                <a:srgbClr val="053E49"/>
              </a:buClr>
              <a:buFont typeface="Wingdings 2" panose="05020102010507070707" pitchFamily="18" charset="2"/>
              <a:buChar char=""/>
            </a:pPr>
            <a:r>
              <a:rPr lang="en-US" sz="2600" b="1" dirty="0">
                <a:solidFill>
                  <a:srgbClr val="9933FF"/>
                </a:solidFill>
              </a:rPr>
              <a:t>8</a:t>
            </a:r>
            <a:r>
              <a:rPr lang="x-none" sz="2600" b="1" dirty="0">
                <a:solidFill>
                  <a:srgbClr val="9933FF"/>
                </a:solidFill>
              </a:rPr>
              <a:t>邻域</a:t>
            </a:r>
            <a:r>
              <a:rPr lang="x-none" sz="2600" b="1" dirty="0">
                <a:solidFill>
                  <a:srgbClr val="9900CC"/>
                </a:solidFill>
              </a:rPr>
              <a:t> </a:t>
            </a:r>
            <a:r>
              <a:rPr lang="en-US" sz="2600" b="1" dirty="0">
                <a:solidFill>
                  <a:srgbClr val="9900CC"/>
                </a:solidFill>
              </a:rPr>
              <a:t>           </a:t>
            </a:r>
            <a:r>
              <a:rPr lang="en-US" altLang="zh-CN" sz="2600" b="1" dirty="0"/>
              <a:t>— </a:t>
            </a:r>
            <a:r>
              <a:rPr lang="zh-CN" altLang="en-US" sz="2600" b="1" dirty="0"/>
              <a:t>像素   的</a:t>
            </a:r>
            <a:r>
              <a:rPr lang="en-US" altLang="zh-CN" sz="2600" b="1" dirty="0"/>
              <a:t>8</a:t>
            </a:r>
            <a:r>
              <a:rPr lang="zh-CN" altLang="en-US" sz="2600" b="1" dirty="0"/>
              <a:t>邻域由其</a:t>
            </a:r>
            <a:r>
              <a:rPr lang="en-US" altLang="zh-CN" sz="2600" b="1" dirty="0"/>
              <a:t>4</a:t>
            </a:r>
            <a:r>
              <a:rPr lang="zh-CN" altLang="en-US" sz="2600" b="1" dirty="0"/>
              <a:t>邻域和对角邻域的像素构成</a:t>
            </a:r>
          </a:p>
          <a:p>
            <a:endParaRPr lang="zh-CN" altLang="en-US" b="1" dirty="0"/>
          </a:p>
        </p:txBody>
      </p:sp>
      <p:graphicFrame>
        <p:nvGraphicFramePr>
          <p:cNvPr id="121866" name="Object 10"/>
          <p:cNvGraphicFramePr>
            <a:graphicFrameLocks noChangeAspect="1"/>
          </p:cNvGraphicFramePr>
          <p:nvPr/>
        </p:nvGraphicFramePr>
        <p:xfrm>
          <a:off x="251520" y="2366838"/>
          <a:ext cx="8885238" cy="744538"/>
        </p:xfrm>
        <a:graphic>
          <a:graphicData uri="http://schemas.openxmlformats.org/presentationml/2006/ole">
            <mc:AlternateContent xmlns:mc="http://schemas.openxmlformats.org/markup-compatibility/2006">
              <mc:Choice xmlns:v="urn:schemas-microsoft-com:vml" Requires="v">
                <p:oleObj name="Formula" r:id="rId3" imgW="8873640" imgH="744480" progId="Equation.Ribbit">
                  <p:embed/>
                </p:oleObj>
              </mc:Choice>
              <mc:Fallback>
                <p:oleObj name="Formula" r:id="rId3" imgW="8873640" imgH="744480" progId="Equation.Ribbit">
                  <p:embed/>
                  <p:pic>
                    <p:nvPicPr>
                      <p:cNvPr id="121866" name="Object 10"/>
                      <p:cNvPicPr>
                        <a:picLocks noChangeAspect="1" noChangeArrowheads="1"/>
                      </p:cNvPicPr>
                      <p:nvPr/>
                    </p:nvPicPr>
                    <p:blipFill>
                      <a:blip r:embed="rId4"/>
                      <a:srcRect/>
                      <a:stretch>
                        <a:fillRect/>
                      </a:stretch>
                    </p:blipFill>
                    <p:spPr bwMode="auto">
                      <a:xfrm>
                        <a:off x="251520" y="2366838"/>
                        <a:ext cx="8885238"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7211" y="3429000"/>
            <a:ext cx="3209577" cy="2880000"/>
          </a:xfrm>
          <a:prstGeom prst="rect">
            <a:avLst/>
          </a:prstGeom>
        </p:spPr>
      </p:pic>
      <p:grpSp>
        <p:nvGrpSpPr>
          <p:cNvPr id="9" name="Group 8"/>
          <p:cNvGrpSpPr>
            <a:grpSpLocks noChangeAspect="1"/>
          </p:cNvGrpSpPr>
          <p:nvPr/>
        </p:nvGrpSpPr>
        <p:grpSpPr>
          <a:xfrm>
            <a:off x="3145792" y="3442509"/>
            <a:ext cx="2866368" cy="2866937"/>
            <a:chOff x="6333558" y="3807327"/>
            <a:chExt cx="1617512" cy="1617833"/>
          </a:xfrm>
        </p:grpSpPr>
        <p:sp>
          <p:nvSpPr>
            <p:cNvPr id="10" name="Rectangle 9"/>
            <p:cNvSpPr/>
            <p:nvPr/>
          </p:nvSpPr>
          <p:spPr bwMode="auto">
            <a:xfrm>
              <a:off x="6876045" y="3807327"/>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bwMode="auto">
            <a:xfrm>
              <a:off x="6333558" y="4348283"/>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bwMode="auto">
            <a:xfrm>
              <a:off x="6876045" y="4348283"/>
              <a:ext cx="540000" cy="540000"/>
            </a:xfrm>
            <a:prstGeom prst="rect">
              <a:avLst/>
            </a:prstGeom>
            <a:solidFill>
              <a:srgbClr val="D9541A">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bwMode="auto">
            <a:xfrm>
              <a:off x="7411070" y="4346243"/>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bwMode="auto">
            <a:xfrm>
              <a:off x="6876045" y="4885160"/>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bwMode="auto">
            <a:xfrm>
              <a:off x="6333558" y="3807327"/>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bwMode="auto">
            <a:xfrm>
              <a:off x="6333558" y="4885160"/>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bwMode="auto">
            <a:xfrm>
              <a:off x="7411070" y="3807327"/>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bwMode="auto">
            <a:xfrm>
              <a:off x="7411070" y="4885160"/>
              <a:ext cx="540000" cy="540000"/>
            </a:xfrm>
            <a:prstGeom prst="rect">
              <a:avLst/>
            </a:prstGeom>
            <a:solidFill>
              <a:srgbClr val="EDB021">
                <a:alpha val="50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22" name="标题 1">
            <a:extLst>
              <a:ext uri="{FF2B5EF4-FFF2-40B4-BE49-F238E27FC236}">
                <a16:creationId xmlns:a16="http://schemas.microsoft.com/office/drawing/2014/main" id="{B832CC28-73B1-1719-49AB-6DCF549BF5A1}"/>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邻域</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23" name="图片 22">
            <a:extLst>
              <a:ext uri="{FF2B5EF4-FFF2-40B4-BE49-F238E27FC236}">
                <a16:creationId xmlns:a16="http://schemas.microsoft.com/office/drawing/2014/main" id="{6846E03E-00F5-07C5-5EF0-1A97521C05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4" name="直线连接符 4">
            <a:extLst>
              <a:ext uri="{FF2B5EF4-FFF2-40B4-BE49-F238E27FC236}">
                <a16:creationId xmlns:a16="http://schemas.microsoft.com/office/drawing/2014/main" id="{05B6A646-D61F-8D63-6A1C-94D8084238E9}"/>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5" name="标题 1">
            <a:extLst>
              <a:ext uri="{FF2B5EF4-FFF2-40B4-BE49-F238E27FC236}">
                <a16:creationId xmlns:a16="http://schemas.microsoft.com/office/drawing/2014/main" id="{A0D98D7F-4909-618D-FDFA-1CBF51A1A37A}"/>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Neighborhood</a:t>
            </a:r>
          </a:p>
        </p:txBody>
      </p:sp>
      <p:sp>
        <p:nvSpPr>
          <p:cNvPr id="26" name="矩形 25">
            <a:extLst>
              <a:ext uri="{FF2B5EF4-FFF2-40B4-BE49-F238E27FC236}">
                <a16:creationId xmlns:a16="http://schemas.microsoft.com/office/drawing/2014/main" id="{EA1A27B7-88D5-BD50-8DAC-4DF07E47F9F9}"/>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720653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552" y="1340768"/>
            <a:ext cx="8229600" cy="5328592"/>
          </a:xfrm>
        </p:spPr>
        <p:txBody>
          <a:bodyPr/>
          <a:lstStyle/>
          <a:p>
            <a:r>
              <a:rPr lang="zh-CN" altLang="en-US" sz="2800" b="1" dirty="0"/>
              <a:t>像素   和   </a:t>
            </a:r>
            <a:r>
              <a:rPr lang="zh-CN" altLang="en-US" sz="2800" b="1" dirty="0">
                <a:solidFill>
                  <a:srgbClr val="743481"/>
                </a:solidFill>
              </a:rPr>
              <a:t>邻接</a:t>
            </a:r>
            <a:r>
              <a:rPr lang="zh-CN" altLang="en-US" sz="2800" b="1" dirty="0"/>
              <a:t>的两个必要条件：</a:t>
            </a:r>
            <a:endParaRPr lang="en-US" altLang="zh-CN" sz="2800" b="1" dirty="0"/>
          </a:p>
          <a:p>
            <a:pPr lvl="1"/>
            <a:r>
              <a:rPr lang="zh-CN" altLang="en-US" sz="2600" b="1" dirty="0"/>
              <a:t>两个像素的位置在空间上</a:t>
            </a:r>
            <a:r>
              <a:rPr lang="zh-CN" altLang="en-US" sz="2600" b="1" dirty="0">
                <a:solidFill>
                  <a:srgbClr val="0000FF"/>
                </a:solidFill>
              </a:rPr>
              <a:t>相邻</a:t>
            </a:r>
          </a:p>
          <a:p>
            <a:pPr lvl="1"/>
            <a:r>
              <a:rPr lang="zh-CN" altLang="en-US" sz="2600" b="1" dirty="0"/>
              <a:t>两个像素的值</a:t>
            </a:r>
            <a:r>
              <a:rPr lang="zh-CN" altLang="en-US" sz="2600" b="1" dirty="0">
                <a:solidFill>
                  <a:srgbClr val="0000FF"/>
                </a:solidFill>
              </a:rPr>
              <a:t>满足某种相似性准则</a:t>
            </a:r>
          </a:p>
          <a:p>
            <a:r>
              <a:rPr lang="zh-CN" altLang="zh-CN" sz="2800" b="1" dirty="0">
                <a:latin typeface="宋体" panose="02010600030101010101" pitchFamily="2" charset="-122"/>
                <a:ea typeface="宋体" panose="02010600030101010101" pitchFamily="2" charset="-122"/>
              </a:rPr>
              <a:t>设</a:t>
            </a:r>
            <a:r>
              <a:rPr lang="en-US" altLang="zh-CN" sz="2800" b="1" i="1" dirty="0">
                <a:latin typeface="Times New Roman" panose="02020603050405020304" pitchFamily="18" charset="0"/>
                <a:cs typeface="Times New Roman" panose="02020603050405020304" pitchFamily="18" charset="0"/>
              </a:rPr>
              <a:t>V</a:t>
            </a:r>
            <a:r>
              <a:rPr lang="zh-CN" altLang="en-US" sz="2800" b="1" dirty="0">
                <a:latin typeface="宋体" panose="02010600030101010101" pitchFamily="2" charset="-122"/>
                <a:ea typeface="宋体" panose="02010600030101010101" pitchFamily="2" charset="-122"/>
              </a:rPr>
              <a:t>表示相似性准则度量的灰度值集合。</a:t>
            </a:r>
          </a:p>
          <a:p>
            <a:pPr lvl="1"/>
            <a:r>
              <a:rPr lang="zh-CN" altLang="en-US" sz="2600" b="1" dirty="0"/>
              <a:t>在</a:t>
            </a:r>
            <a:r>
              <a:rPr lang="zh-CN" altLang="en-US" sz="2600" b="1" dirty="0">
                <a:solidFill>
                  <a:srgbClr val="0000FF"/>
                </a:solidFill>
              </a:rPr>
              <a:t>二值图像</a:t>
            </a:r>
            <a:r>
              <a:rPr lang="zh-CN" altLang="en-US" sz="2600" b="1" dirty="0"/>
              <a:t>中，             。</a:t>
            </a:r>
          </a:p>
          <a:p>
            <a:pPr lvl="1"/>
            <a:r>
              <a:rPr lang="zh-CN" altLang="en-US" sz="2600" b="1" dirty="0"/>
              <a:t>在</a:t>
            </a:r>
            <a:r>
              <a:rPr lang="zh-CN" altLang="en-US" sz="2600" b="1" dirty="0">
                <a:solidFill>
                  <a:srgbClr val="0000FF"/>
                </a:solidFill>
              </a:rPr>
              <a:t>灰度图像</a:t>
            </a:r>
            <a:r>
              <a:rPr lang="zh-CN" altLang="en-US" sz="2600" b="1" dirty="0"/>
              <a:t>中，集合    可以是范围            内任意灰度值组合的子集，</a:t>
            </a:r>
            <a:endParaRPr lang="en-US" altLang="zh-CN" sz="2600" b="1" dirty="0"/>
          </a:p>
          <a:p>
            <a:pPr marL="864000" lvl="1" indent="0">
              <a:buNone/>
            </a:pPr>
            <a:r>
              <a:rPr lang="zh-CN" altLang="en-US" b="1" dirty="0">
                <a:solidFill>
                  <a:srgbClr val="743481"/>
                </a:solidFill>
              </a:rPr>
              <a:t>例如，考虑与像素   的灰度值差小于</a:t>
            </a:r>
            <a:r>
              <a:rPr lang="en-US" altLang="zh-CN" b="1" dirty="0">
                <a:solidFill>
                  <a:srgbClr val="743481"/>
                </a:solidFill>
              </a:rPr>
              <a:t>10</a:t>
            </a:r>
            <a:r>
              <a:rPr lang="zh-CN" altLang="en-US" b="1" dirty="0">
                <a:solidFill>
                  <a:srgbClr val="743481"/>
                </a:solidFill>
              </a:rPr>
              <a:t>的像素邻接时，                                        ，其中，  和    分别为像素 和   的灰度值。</a:t>
            </a:r>
          </a:p>
        </p:txBody>
      </p:sp>
      <p:graphicFrame>
        <p:nvGraphicFramePr>
          <p:cNvPr id="4" name="Object 6"/>
          <p:cNvGraphicFramePr>
            <a:graphicFrameLocks noChangeAspect="1"/>
          </p:cNvGraphicFramePr>
          <p:nvPr/>
        </p:nvGraphicFramePr>
        <p:xfrm>
          <a:off x="1841500" y="1525587"/>
          <a:ext cx="184150" cy="242887"/>
        </p:xfrm>
        <a:graphic>
          <a:graphicData uri="http://schemas.openxmlformats.org/presentationml/2006/ole">
            <mc:AlternateContent xmlns:mc="http://schemas.openxmlformats.org/markup-compatibility/2006">
              <mc:Choice xmlns:v="urn:schemas-microsoft-com:vml" Requires="v">
                <p:oleObj name="Formula" r:id="rId3" imgW="194400" imgH="246600" progId="Equation.Ribbit">
                  <p:embed/>
                </p:oleObj>
              </mc:Choice>
              <mc:Fallback>
                <p:oleObj name="Formula" r:id="rId3" imgW="194400" imgH="246600" progId="Equation.Ribbit">
                  <p:embed/>
                  <p:pic>
                    <p:nvPicPr>
                      <p:cNvPr id="4" name="Object 6"/>
                      <p:cNvPicPr>
                        <a:picLocks noChangeAspect="1" noChangeArrowheads="1"/>
                      </p:cNvPicPr>
                      <p:nvPr/>
                    </p:nvPicPr>
                    <p:blipFill>
                      <a:blip r:embed="rId4"/>
                      <a:srcRect/>
                      <a:stretch>
                        <a:fillRect/>
                      </a:stretch>
                    </p:blipFill>
                    <p:spPr bwMode="auto">
                      <a:xfrm>
                        <a:off x="1841500" y="1525587"/>
                        <a:ext cx="184150"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841500" y="6272213"/>
          <a:ext cx="141288" cy="220662"/>
        </p:xfrm>
        <a:graphic>
          <a:graphicData uri="http://schemas.openxmlformats.org/presentationml/2006/ole">
            <mc:AlternateContent xmlns:mc="http://schemas.openxmlformats.org/markup-compatibility/2006">
              <mc:Choice xmlns:v="urn:schemas-microsoft-com:vml" Requires="v">
                <p:oleObj name="Formula" r:id="rId5" imgW="136080" imgH="223560" progId="Equation.Ribbit">
                  <p:embed/>
                </p:oleObj>
              </mc:Choice>
              <mc:Fallback>
                <p:oleObj name="Formula" r:id="rId5" imgW="136080" imgH="223560" progId="Equation.Ribbit">
                  <p:embed/>
                  <p:pic>
                    <p:nvPicPr>
                      <p:cNvPr id="5" name="Object 4"/>
                      <p:cNvPicPr>
                        <a:picLocks noChangeAspect="1" noChangeArrowheads="1"/>
                      </p:cNvPicPr>
                      <p:nvPr/>
                    </p:nvPicPr>
                    <p:blipFill>
                      <a:blip r:embed="rId6"/>
                      <a:srcRect/>
                      <a:stretch>
                        <a:fillRect/>
                      </a:stretch>
                    </p:blipFill>
                    <p:spPr bwMode="auto">
                      <a:xfrm>
                        <a:off x="1841500" y="6272213"/>
                        <a:ext cx="141288" cy="220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718248" y="3789040"/>
          <a:ext cx="1108075" cy="347663"/>
        </p:xfrm>
        <a:graphic>
          <a:graphicData uri="http://schemas.openxmlformats.org/presentationml/2006/ole">
            <mc:AlternateContent xmlns:mc="http://schemas.openxmlformats.org/markup-compatibility/2006">
              <mc:Choice xmlns:v="urn:schemas-microsoft-com:vml" Requires="v">
                <p:oleObj name="Formula" r:id="rId7" imgW="1107720" imgH="348120" progId="Equation.Ribbit">
                  <p:embed/>
                </p:oleObj>
              </mc:Choice>
              <mc:Fallback>
                <p:oleObj name="Formula" r:id="rId7" imgW="1107720" imgH="348120" progId="Equation.Ribbit">
                  <p:embed/>
                  <p:pic>
                    <p:nvPicPr>
                      <p:cNvPr id="8" name="Object 7"/>
                      <p:cNvPicPr>
                        <a:picLocks noChangeAspect="1" noChangeArrowheads="1"/>
                      </p:cNvPicPr>
                      <p:nvPr/>
                    </p:nvPicPr>
                    <p:blipFill>
                      <a:blip r:embed="rId8"/>
                      <a:srcRect/>
                      <a:stretch>
                        <a:fillRect/>
                      </a:stretch>
                    </p:blipFill>
                    <p:spPr bwMode="auto">
                      <a:xfrm>
                        <a:off x="3718248" y="3789040"/>
                        <a:ext cx="110807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4510336" y="4386759"/>
          <a:ext cx="215900" cy="293688"/>
        </p:xfrm>
        <a:graphic>
          <a:graphicData uri="http://schemas.openxmlformats.org/presentationml/2006/ole">
            <mc:AlternateContent xmlns:mc="http://schemas.openxmlformats.org/markup-compatibility/2006">
              <mc:Choice xmlns:v="urn:schemas-microsoft-com:vml" Requires="v">
                <p:oleObj name="Formula" r:id="rId9" imgW="219960" imgH="290880" progId="Equation.Ribbit">
                  <p:embed/>
                </p:oleObj>
              </mc:Choice>
              <mc:Fallback>
                <p:oleObj name="Formula" r:id="rId9" imgW="219960" imgH="290880" progId="Equation.Ribbit">
                  <p:embed/>
                  <p:pic>
                    <p:nvPicPr>
                      <p:cNvPr id="10" name="Object 9"/>
                      <p:cNvPicPr>
                        <a:picLocks noChangeAspect="1" noChangeArrowheads="1"/>
                      </p:cNvPicPr>
                      <p:nvPr/>
                    </p:nvPicPr>
                    <p:blipFill>
                      <a:blip r:embed="rId10"/>
                      <a:srcRect/>
                      <a:stretch>
                        <a:fillRect/>
                      </a:stretch>
                    </p:blipFill>
                    <p:spPr bwMode="auto">
                      <a:xfrm>
                        <a:off x="4510336" y="4386759"/>
                        <a:ext cx="215900" cy="29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6516216" y="4315578"/>
          <a:ext cx="855663" cy="349251"/>
        </p:xfrm>
        <a:graphic>
          <a:graphicData uri="http://schemas.openxmlformats.org/presentationml/2006/ole">
            <mc:AlternateContent xmlns:mc="http://schemas.openxmlformats.org/markup-compatibility/2006">
              <mc:Choice xmlns:v="urn:schemas-microsoft-com:vml" Requires="v">
                <p:oleObj name="Formula" r:id="rId11" imgW="856080" imgH="349560" progId="Equation.Ribbit">
                  <p:embed/>
                </p:oleObj>
              </mc:Choice>
              <mc:Fallback>
                <p:oleObj name="Formula" r:id="rId11" imgW="856080" imgH="349560" progId="Equation.Ribbit">
                  <p:embed/>
                  <p:pic>
                    <p:nvPicPr>
                      <p:cNvPr id="12" name="Object 11"/>
                      <p:cNvPicPr>
                        <a:picLocks noChangeAspect="1" noChangeArrowheads="1"/>
                      </p:cNvPicPr>
                      <p:nvPr/>
                    </p:nvPicPr>
                    <p:blipFill>
                      <a:blip r:embed="rId12"/>
                      <a:srcRect/>
                      <a:stretch>
                        <a:fillRect/>
                      </a:stretch>
                    </p:blipFill>
                    <p:spPr bwMode="auto">
                      <a:xfrm>
                        <a:off x="6516216" y="4315578"/>
                        <a:ext cx="855663" cy="349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3944740" y="5385693"/>
          <a:ext cx="160337" cy="220663"/>
        </p:xfrm>
        <a:graphic>
          <a:graphicData uri="http://schemas.openxmlformats.org/presentationml/2006/ole">
            <mc:AlternateContent xmlns:mc="http://schemas.openxmlformats.org/markup-compatibility/2006">
              <mc:Choice xmlns:v="urn:schemas-microsoft-com:vml" Requires="v">
                <p:oleObj name="Formula" r:id="rId13" imgW="169200" imgH="223560" progId="Equation.Ribbit">
                  <p:embed/>
                </p:oleObj>
              </mc:Choice>
              <mc:Fallback>
                <p:oleObj name="Formula" r:id="rId13" imgW="169200" imgH="223560" progId="Equation.Ribbit">
                  <p:embed/>
                  <p:pic>
                    <p:nvPicPr>
                      <p:cNvPr id="13" name="Object 6"/>
                      <p:cNvPicPr>
                        <a:picLocks noChangeAspect="1" noChangeArrowheads="1"/>
                      </p:cNvPicPr>
                      <p:nvPr/>
                    </p:nvPicPr>
                    <p:blipFill>
                      <a:blip r:embed="rId14"/>
                      <a:srcRect/>
                      <a:stretch>
                        <a:fillRect/>
                      </a:stretch>
                    </p:blipFill>
                    <p:spPr bwMode="auto">
                      <a:xfrm>
                        <a:off x="3944740" y="5385693"/>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2032908" y="5765502"/>
          <a:ext cx="3014663" cy="339725"/>
        </p:xfrm>
        <a:graphic>
          <a:graphicData uri="http://schemas.openxmlformats.org/presentationml/2006/ole">
            <mc:AlternateContent xmlns:mc="http://schemas.openxmlformats.org/markup-compatibility/2006">
              <mc:Choice xmlns:v="urn:schemas-microsoft-com:vml" Requires="v">
                <p:oleObj name="Formula" r:id="rId15" imgW="3013920" imgH="343080" progId="Equation.Ribbit">
                  <p:embed/>
                </p:oleObj>
              </mc:Choice>
              <mc:Fallback>
                <p:oleObj name="Formula" r:id="rId15" imgW="3013920" imgH="343080" progId="Equation.Ribbit">
                  <p:embed/>
                  <p:pic>
                    <p:nvPicPr>
                      <p:cNvPr id="15" name="Object 14"/>
                      <p:cNvPicPr>
                        <a:picLocks noChangeAspect="1" noChangeArrowheads="1"/>
                      </p:cNvPicPr>
                      <p:nvPr/>
                    </p:nvPicPr>
                    <p:blipFill>
                      <a:blip r:embed="rId16"/>
                      <a:srcRect/>
                      <a:stretch>
                        <a:fillRect/>
                      </a:stretch>
                    </p:blipFill>
                    <p:spPr bwMode="auto">
                      <a:xfrm>
                        <a:off x="2032908" y="5765502"/>
                        <a:ext cx="301466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6156176" y="5765502"/>
          <a:ext cx="241301" cy="327025"/>
        </p:xfrm>
        <a:graphic>
          <a:graphicData uri="http://schemas.openxmlformats.org/presentationml/2006/ole">
            <mc:AlternateContent xmlns:mc="http://schemas.openxmlformats.org/markup-compatibility/2006">
              <mc:Choice xmlns:v="urn:schemas-microsoft-com:vml" Requires="v">
                <p:oleObj name="Formula" r:id="rId17" imgW="245160" imgH="330480" progId="Equation.Ribbit">
                  <p:embed/>
                </p:oleObj>
              </mc:Choice>
              <mc:Fallback>
                <p:oleObj name="Formula" r:id="rId17" imgW="245160" imgH="330480" progId="Equation.Ribbit">
                  <p:embed/>
                  <p:pic>
                    <p:nvPicPr>
                      <p:cNvPr id="17" name="Object 16"/>
                      <p:cNvPicPr>
                        <a:picLocks noChangeAspect="1" noChangeArrowheads="1"/>
                      </p:cNvPicPr>
                      <p:nvPr/>
                    </p:nvPicPr>
                    <p:blipFill>
                      <a:blip r:embed="rId18"/>
                      <a:srcRect/>
                      <a:stretch>
                        <a:fillRect/>
                      </a:stretch>
                    </p:blipFill>
                    <p:spPr bwMode="auto">
                      <a:xfrm>
                        <a:off x="6156176" y="5765502"/>
                        <a:ext cx="241301"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6788505" y="5771851"/>
          <a:ext cx="239713" cy="327025"/>
        </p:xfrm>
        <a:graphic>
          <a:graphicData uri="http://schemas.openxmlformats.org/presentationml/2006/ole">
            <mc:AlternateContent xmlns:mc="http://schemas.openxmlformats.org/markup-compatibility/2006">
              <mc:Choice xmlns:v="urn:schemas-microsoft-com:vml" Requires="v">
                <p:oleObj name="Formula" r:id="rId19" imgW="237600" imgH="330480" progId="Equation.Ribbit">
                  <p:embed/>
                </p:oleObj>
              </mc:Choice>
              <mc:Fallback>
                <p:oleObj name="Formula" r:id="rId19" imgW="237600" imgH="330480" progId="Equation.Ribbit">
                  <p:embed/>
                  <p:pic>
                    <p:nvPicPr>
                      <p:cNvPr id="19" name="Object 18"/>
                      <p:cNvPicPr>
                        <a:picLocks noChangeAspect="1" noChangeArrowheads="1"/>
                      </p:cNvPicPr>
                      <p:nvPr/>
                    </p:nvPicPr>
                    <p:blipFill>
                      <a:blip r:embed="rId20"/>
                      <a:srcRect/>
                      <a:stretch>
                        <a:fillRect/>
                      </a:stretch>
                    </p:blipFill>
                    <p:spPr bwMode="auto">
                      <a:xfrm>
                        <a:off x="6788505" y="5771851"/>
                        <a:ext cx="239713"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nvGraphicFramePr>
        <p:xfrm>
          <a:off x="8608815" y="5818682"/>
          <a:ext cx="160337" cy="220663"/>
        </p:xfrm>
        <a:graphic>
          <a:graphicData uri="http://schemas.openxmlformats.org/presentationml/2006/ole">
            <mc:AlternateContent xmlns:mc="http://schemas.openxmlformats.org/markup-compatibility/2006">
              <mc:Choice xmlns:v="urn:schemas-microsoft-com:vml" Requires="v">
                <p:oleObj name="Formula" r:id="rId13" imgW="169200" imgH="223560" progId="Equation.Ribbit">
                  <p:embed/>
                </p:oleObj>
              </mc:Choice>
              <mc:Fallback>
                <p:oleObj name="Formula" r:id="rId13" imgW="169200" imgH="223560" progId="Equation.Ribbit">
                  <p:embed/>
                  <p:pic>
                    <p:nvPicPr>
                      <p:cNvPr id="20" name="Object 6"/>
                      <p:cNvPicPr>
                        <a:picLocks noChangeAspect="1" noChangeArrowheads="1"/>
                      </p:cNvPicPr>
                      <p:nvPr/>
                    </p:nvPicPr>
                    <p:blipFill>
                      <a:blip r:embed="rId14"/>
                      <a:srcRect/>
                      <a:stretch>
                        <a:fillRect/>
                      </a:stretch>
                    </p:blipFill>
                    <p:spPr bwMode="auto">
                      <a:xfrm>
                        <a:off x="8608815" y="5818682"/>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2483768" y="1525586"/>
          <a:ext cx="160337" cy="242887"/>
        </p:xfrm>
        <a:graphic>
          <a:graphicData uri="http://schemas.openxmlformats.org/presentationml/2006/ole">
            <mc:AlternateContent xmlns:mc="http://schemas.openxmlformats.org/markup-compatibility/2006">
              <mc:Choice xmlns:v="urn:schemas-microsoft-com:vml" Requires="v">
                <p:oleObj name="Formula" r:id="rId21" imgW="156240" imgH="246600" progId="Equation.Ribbit">
                  <p:embed/>
                </p:oleObj>
              </mc:Choice>
              <mc:Fallback>
                <p:oleObj name="Formula" r:id="rId21" imgW="156240" imgH="246600" progId="Equation.Ribbit">
                  <p:embed/>
                  <p:pic>
                    <p:nvPicPr>
                      <p:cNvPr id="21" name="Object 20"/>
                      <p:cNvPicPr>
                        <a:picLocks noChangeAspect="1" noChangeArrowheads="1"/>
                      </p:cNvPicPr>
                      <p:nvPr/>
                    </p:nvPicPr>
                    <p:blipFill>
                      <a:blip r:embed="rId22"/>
                      <a:srcRect/>
                      <a:stretch>
                        <a:fillRect/>
                      </a:stretch>
                    </p:blipFill>
                    <p:spPr bwMode="auto">
                      <a:xfrm>
                        <a:off x="2483768" y="1525586"/>
                        <a:ext cx="160337"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标题 1">
            <a:extLst>
              <a:ext uri="{FF2B5EF4-FFF2-40B4-BE49-F238E27FC236}">
                <a16:creationId xmlns:a16="http://schemas.microsoft.com/office/drawing/2014/main" id="{24F52A32-0AAB-633B-1279-6751751F79D8}"/>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22" name="图片 21">
            <a:extLst>
              <a:ext uri="{FF2B5EF4-FFF2-40B4-BE49-F238E27FC236}">
                <a16:creationId xmlns:a16="http://schemas.microsoft.com/office/drawing/2014/main" id="{98A38B6A-7B39-ABCD-140E-76DEAEB1D3C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3" name="直线连接符 4">
            <a:extLst>
              <a:ext uri="{FF2B5EF4-FFF2-40B4-BE49-F238E27FC236}">
                <a16:creationId xmlns:a16="http://schemas.microsoft.com/office/drawing/2014/main" id="{430789B0-BDC7-678F-0C81-8DFE5E76BA87}"/>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4" name="标题 1">
            <a:extLst>
              <a:ext uri="{FF2B5EF4-FFF2-40B4-BE49-F238E27FC236}">
                <a16:creationId xmlns:a16="http://schemas.microsoft.com/office/drawing/2014/main" id="{B6D6D51D-96D2-6310-D4A0-75CC93DCB2F6}"/>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5" name="矩形 24">
            <a:extLst>
              <a:ext uri="{FF2B5EF4-FFF2-40B4-BE49-F238E27FC236}">
                <a16:creationId xmlns:a16="http://schemas.microsoft.com/office/drawing/2014/main" id="{E613854A-03FF-E4B0-CD28-D9C1508E055D}"/>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62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邻接</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两个像素    和   的灰度值在集合</a:t>
            </a:r>
            <a:r>
              <a:rPr lang="en-US" altLang="zh-CN" b="1" i="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中，且   在   的</a:t>
            </a: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邻域           内；</a:t>
            </a:r>
          </a:p>
        </p:txBody>
      </p:sp>
      <p:graphicFrame>
        <p:nvGraphicFramePr>
          <p:cNvPr id="120833" name="Object 1"/>
          <p:cNvGraphicFramePr>
            <a:graphicFrameLocks noChangeAspect="1"/>
          </p:cNvGraphicFramePr>
          <p:nvPr/>
        </p:nvGraphicFramePr>
        <p:xfrm>
          <a:off x="2783318" y="1929308"/>
          <a:ext cx="819150" cy="350837"/>
        </p:xfrm>
        <a:graphic>
          <a:graphicData uri="http://schemas.openxmlformats.org/presentationml/2006/ole">
            <mc:AlternateContent xmlns:mc="http://schemas.openxmlformats.org/markup-compatibility/2006">
              <mc:Choice xmlns:v="urn:schemas-microsoft-com:vml" Requires="v">
                <p:oleObj name="Formula" r:id="rId2" imgW="825840" imgH="357120" progId="Equation.Ribbit">
                  <p:embed/>
                </p:oleObj>
              </mc:Choice>
              <mc:Fallback>
                <p:oleObj name="Formula" r:id="rId2" imgW="825840" imgH="357120" progId="Equation.Ribbit">
                  <p:embed/>
                  <p:pic>
                    <p:nvPicPr>
                      <p:cNvPr id="120833" name="Object 1"/>
                      <p:cNvPicPr>
                        <a:picLocks noChangeAspect="1" noChangeArrowheads="1"/>
                      </p:cNvPicPr>
                      <p:nvPr/>
                    </p:nvPicPr>
                    <p:blipFill>
                      <a:blip r:embed="rId3"/>
                      <a:srcRect/>
                      <a:stretch>
                        <a:fillRect/>
                      </a:stretch>
                    </p:blipFill>
                    <p:spPr bwMode="auto">
                      <a:xfrm>
                        <a:off x="2783318" y="1929308"/>
                        <a:ext cx="81915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4555588" y="1484784"/>
          <a:ext cx="152400"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20836" name="Object 4"/>
                      <p:cNvPicPr>
                        <a:picLocks noChangeAspect="1" noChangeArrowheads="1"/>
                      </p:cNvPicPr>
                      <p:nvPr/>
                    </p:nvPicPr>
                    <p:blipFill>
                      <a:blip r:embed="rId5"/>
                      <a:srcRect/>
                      <a:stretch>
                        <a:fillRect/>
                      </a:stretch>
                    </p:blipFill>
                    <p:spPr bwMode="auto">
                      <a:xfrm>
                        <a:off x="4555588"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1" name="Object 9"/>
          <p:cNvGraphicFramePr>
            <a:graphicFrameLocks noChangeAspect="1"/>
          </p:cNvGraphicFramePr>
          <p:nvPr/>
        </p:nvGraphicFramePr>
        <p:xfrm>
          <a:off x="3886144" y="1484784"/>
          <a:ext cx="181800" cy="235080"/>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20841" name="Object 9"/>
                      <p:cNvPicPr>
                        <a:picLocks noChangeAspect="1" noChangeArrowheads="1"/>
                      </p:cNvPicPr>
                      <p:nvPr/>
                    </p:nvPicPr>
                    <p:blipFill>
                      <a:blip r:embed="rId7"/>
                      <a:srcRect/>
                      <a:stretch>
                        <a:fillRect/>
                      </a:stretch>
                    </p:blipFill>
                    <p:spPr bwMode="auto">
                      <a:xfrm>
                        <a:off x="3886144" y="1484784"/>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nvGraphicFramePr>
        <p:xfrm>
          <a:off x="1376214" y="1988840"/>
          <a:ext cx="171450" cy="231775"/>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4" name="Object 6"/>
                      <p:cNvPicPr>
                        <a:picLocks noChangeAspect="1" noChangeArrowheads="1"/>
                      </p:cNvPicPr>
                      <p:nvPr/>
                    </p:nvPicPr>
                    <p:blipFill>
                      <a:blip r:embed="rId7"/>
                      <a:srcRect/>
                      <a:stretch>
                        <a:fillRect/>
                      </a:stretch>
                    </p:blipFill>
                    <p:spPr bwMode="auto">
                      <a:xfrm>
                        <a:off x="1376214" y="1988840"/>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8316416" y="1484784"/>
          <a:ext cx="152400"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5" name="Object 4"/>
                      <p:cNvPicPr>
                        <a:picLocks noChangeAspect="1" noChangeArrowheads="1"/>
                      </p:cNvPicPr>
                      <p:nvPr/>
                    </p:nvPicPr>
                    <p:blipFill>
                      <a:blip r:embed="rId5"/>
                      <a:srcRect/>
                      <a:stretch>
                        <a:fillRect/>
                      </a:stretch>
                    </p:blipFill>
                    <p:spPr bwMode="auto">
                      <a:xfrm>
                        <a:off x="8316416"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a:grpSpLocks noChangeAspect="1"/>
          </p:cNvGrpSpPr>
          <p:nvPr/>
        </p:nvGrpSpPr>
        <p:grpSpPr>
          <a:xfrm>
            <a:off x="3222000" y="2996952"/>
            <a:ext cx="2700000" cy="2700000"/>
            <a:chOff x="1128071" y="3822811"/>
            <a:chExt cx="1620000" cy="1620000"/>
          </a:xfrm>
        </p:grpSpPr>
        <p:sp>
          <p:nvSpPr>
            <p:cNvPr id="11" name="Rectangle 10"/>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bwMode="auto">
            <a:xfrm>
              <a:off x="220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q</a:t>
              </a:r>
            </a:p>
          </p:txBody>
        </p:sp>
        <p:sp>
          <p:nvSpPr>
            <p:cNvPr id="18" name="Rectangle 17"/>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13" name="标题 1">
            <a:extLst>
              <a:ext uri="{FF2B5EF4-FFF2-40B4-BE49-F238E27FC236}">
                <a16:creationId xmlns:a16="http://schemas.microsoft.com/office/drawing/2014/main" id="{DE56A208-4367-664A-21A5-91F14E6211FA}"/>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9" name="图片 18">
            <a:extLst>
              <a:ext uri="{FF2B5EF4-FFF2-40B4-BE49-F238E27FC236}">
                <a16:creationId xmlns:a16="http://schemas.microsoft.com/office/drawing/2014/main" id="{39C2C051-2D67-FF30-20DF-E084DFCBD9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0" name="直线连接符 4">
            <a:extLst>
              <a:ext uri="{FF2B5EF4-FFF2-40B4-BE49-F238E27FC236}">
                <a16:creationId xmlns:a16="http://schemas.microsoft.com/office/drawing/2014/main" id="{1E958392-F474-0357-9350-AA0C65933496}"/>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1" name="标题 1">
            <a:extLst>
              <a:ext uri="{FF2B5EF4-FFF2-40B4-BE49-F238E27FC236}">
                <a16:creationId xmlns:a16="http://schemas.microsoft.com/office/drawing/2014/main" id="{8117731B-89BD-00CB-7CAD-1430897B4866}"/>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2" name="矩形 21">
            <a:extLst>
              <a:ext uri="{FF2B5EF4-FFF2-40B4-BE49-F238E27FC236}">
                <a16:creationId xmlns:a16="http://schemas.microsoft.com/office/drawing/2014/main" id="{552AA1C4-7240-96C1-1504-C5A7E784391A}"/>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15558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539552" y="1340768"/>
            <a:ext cx="8229600" cy="516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两个像素    和   的灰度值在集合</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中，且   在</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邻域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内，则它们为</a:t>
            </a:r>
            <a:r>
              <a:rPr kumimoji="0" 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120834" name="Object 2"/>
          <p:cNvGraphicFramePr>
            <a:graphicFrameLocks noChangeAspect="1"/>
          </p:cNvGraphicFramePr>
          <p:nvPr/>
        </p:nvGraphicFramePr>
        <p:xfrm>
          <a:off x="2895839" y="1952474"/>
          <a:ext cx="817562" cy="350838"/>
        </p:xfrm>
        <a:graphic>
          <a:graphicData uri="http://schemas.openxmlformats.org/presentationml/2006/ole">
            <mc:AlternateContent xmlns:mc="http://schemas.openxmlformats.org/markup-compatibility/2006">
              <mc:Choice xmlns:v="urn:schemas-microsoft-com:vml" Requires="v">
                <p:oleObj name="Formula" r:id="rId2" imgW="825840" imgH="357120" progId="Equation.Ribbit">
                  <p:embed/>
                </p:oleObj>
              </mc:Choice>
              <mc:Fallback>
                <p:oleObj name="Formula" r:id="rId2" imgW="825840" imgH="357120" progId="Equation.Ribbit">
                  <p:embed/>
                  <p:pic>
                    <p:nvPicPr>
                      <p:cNvPr id="120834" name="Object 2"/>
                      <p:cNvPicPr>
                        <a:picLocks noChangeAspect="1" noChangeArrowheads="1"/>
                      </p:cNvPicPr>
                      <p:nvPr/>
                    </p:nvPicPr>
                    <p:blipFill>
                      <a:blip r:embed="rId3"/>
                      <a:srcRect/>
                      <a:stretch>
                        <a:fillRect/>
                      </a:stretch>
                    </p:blipFill>
                    <p:spPr bwMode="auto">
                      <a:xfrm>
                        <a:off x="2895839" y="1952474"/>
                        <a:ext cx="817562"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8388424" y="1505786"/>
          <a:ext cx="152400"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20836" name="Object 4"/>
                      <p:cNvPicPr>
                        <a:picLocks noChangeAspect="1" noChangeArrowheads="1"/>
                      </p:cNvPicPr>
                      <p:nvPr/>
                    </p:nvPicPr>
                    <p:blipFill>
                      <a:blip r:embed="rId5"/>
                      <a:srcRect/>
                      <a:stretch>
                        <a:fillRect/>
                      </a:stretch>
                    </p:blipFill>
                    <p:spPr bwMode="auto">
                      <a:xfrm>
                        <a:off x="8388424" y="1505786"/>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1" name="Object 9"/>
          <p:cNvGraphicFramePr>
            <a:graphicFrameLocks noChangeAspect="1"/>
          </p:cNvGraphicFramePr>
          <p:nvPr/>
        </p:nvGraphicFramePr>
        <p:xfrm>
          <a:off x="1460521" y="2012005"/>
          <a:ext cx="171450" cy="231775"/>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20841" name="Object 9"/>
                      <p:cNvPicPr>
                        <a:picLocks noChangeAspect="1" noChangeArrowheads="1"/>
                      </p:cNvPicPr>
                      <p:nvPr/>
                    </p:nvPicPr>
                    <p:blipFill>
                      <a:blip r:embed="rId7"/>
                      <a:srcRect/>
                      <a:stretch>
                        <a:fillRect/>
                      </a:stretch>
                    </p:blipFill>
                    <p:spPr bwMode="auto">
                      <a:xfrm>
                        <a:off x="1460521" y="2012005"/>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nvGraphicFramePr>
        <p:xfrm>
          <a:off x="3982871" y="1484784"/>
          <a:ext cx="173038" cy="231775"/>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4" name="Object 6"/>
                      <p:cNvPicPr>
                        <a:picLocks noChangeAspect="1" noChangeArrowheads="1"/>
                      </p:cNvPicPr>
                      <p:nvPr/>
                    </p:nvPicPr>
                    <p:blipFill>
                      <a:blip r:embed="rId7"/>
                      <a:srcRect/>
                      <a:stretch>
                        <a:fillRect/>
                      </a:stretch>
                    </p:blipFill>
                    <p:spPr bwMode="auto">
                      <a:xfrm>
                        <a:off x="3982871" y="1484784"/>
                        <a:ext cx="17303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4634036" y="1491142"/>
          <a:ext cx="153988"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5" name="Object 4"/>
                      <p:cNvPicPr>
                        <a:picLocks noChangeAspect="1" noChangeArrowheads="1"/>
                      </p:cNvPicPr>
                      <p:nvPr/>
                    </p:nvPicPr>
                    <p:blipFill>
                      <a:blip r:embed="rId5"/>
                      <a:srcRect/>
                      <a:stretch>
                        <a:fillRect/>
                      </a:stretch>
                    </p:blipFill>
                    <p:spPr bwMode="auto">
                      <a:xfrm>
                        <a:off x="4634036" y="1491142"/>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a:grpSpLocks noChangeAspect="1"/>
          </p:cNvGrpSpPr>
          <p:nvPr/>
        </p:nvGrpSpPr>
        <p:grpSpPr>
          <a:xfrm>
            <a:off x="3304620" y="2996952"/>
            <a:ext cx="2699464" cy="2700000"/>
            <a:chOff x="6333558" y="3807327"/>
            <a:chExt cx="1617512" cy="1617833"/>
          </a:xfrm>
        </p:grpSpPr>
        <p:sp>
          <p:nvSpPr>
            <p:cNvPr id="11" name="Rectangle 10"/>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bwMode="auto">
            <a:xfrm>
              <a:off x="7411070" y="4885160"/>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q</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16" name="标题 1">
            <a:extLst>
              <a:ext uri="{FF2B5EF4-FFF2-40B4-BE49-F238E27FC236}">
                <a16:creationId xmlns:a16="http://schemas.microsoft.com/office/drawing/2014/main" id="{7F7BADFB-50A7-9E18-0919-CF458AEE53CB}"/>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23" name="图片 22">
            <a:extLst>
              <a:ext uri="{FF2B5EF4-FFF2-40B4-BE49-F238E27FC236}">
                <a16:creationId xmlns:a16="http://schemas.microsoft.com/office/drawing/2014/main" id="{E0D8648E-AFC8-B06E-F261-3D0C702FFC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24" name="直线连接符 4">
            <a:extLst>
              <a:ext uri="{FF2B5EF4-FFF2-40B4-BE49-F238E27FC236}">
                <a16:creationId xmlns:a16="http://schemas.microsoft.com/office/drawing/2014/main" id="{A0CCD518-CB2B-4F9B-4970-10BEF986F4D6}"/>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5" name="标题 1">
            <a:extLst>
              <a:ext uri="{FF2B5EF4-FFF2-40B4-BE49-F238E27FC236}">
                <a16:creationId xmlns:a16="http://schemas.microsoft.com/office/drawing/2014/main" id="{A7AD0558-7833-EC5C-EB46-8D8663CE81A4}"/>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6" name="矩形 25">
            <a:extLst>
              <a:ext uri="{FF2B5EF4-FFF2-40B4-BE49-F238E27FC236}">
                <a16:creationId xmlns:a16="http://schemas.microsoft.com/office/drawing/2014/main" id="{7C25C73D-2C1D-9DEF-1009-7366DBFED107}"/>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6045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3831" y="1475118"/>
            <a:ext cx="8696338" cy="4752528"/>
          </a:xfrm>
        </p:spPr>
        <p:txBody>
          <a:bodyPr/>
          <a:lstStyle/>
          <a:p>
            <a:pPr>
              <a:buFont typeface="Wingdings" panose="05000000000000000000" pitchFamily="2" charset="2"/>
              <a:buChar char="n"/>
            </a:pPr>
            <a:r>
              <a:rPr lang="en-US" altLang="zh-CN" sz="2800" dirty="0"/>
              <a:t>20</a:t>
            </a:r>
            <a:r>
              <a:rPr lang="zh-CN" altLang="en-US" sz="2800" dirty="0"/>
              <a:t>世纪</a:t>
            </a:r>
            <a:r>
              <a:rPr lang="en-US" altLang="zh-CN" sz="2800" dirty="0">
                <a:solidFill>
                  <a:srgbClr val="0000FF"/>
                </a:solidFill>
              </a:rPr>
              <a:t>60</a:t>
            </a:r>
            <a:r>
              <a:rPr lang="zh-CN" altLang="en-US" sz="2800" dirty="0">
                <a:solidFill>
                  <a:srgbClr val="0000FF"/>
                </a:solidFill>
              </a:rPr>
              <a:t>年代初期，</a:t>
            </a:r>
            <a:r>
              <a:rPr lang="zh-CN" altLang="en-US" sz="2800" dirty="0"/>
              <a:t>数字图像处理形成一门学科 </a:t>
            </a:r>
            <a:endParaRPr lang="en-US" altLang="zh-CN" sz="2800" dirty="0"/>
          </a:p>
          <a:p>
            <a:pPr>
              <a:buFont typeface="Wingdings" panose="05000000000000000000" pitchFamily="2" charset="2"/>
              <a:buChar char="n"/>
            </a:pPr>
            <a:r>
              <a:rPr lang="zh-CN" altLang="en-US" sz="2800" dirty="0"/>
              <a:t>数字图像处理是指将图像信号转换成</a:t>
            </a:r>
            <a:r>
              <a:rPr lang="zh-CN" altLang="en-US" sz="2800" dirty="0">
                <a:solidFill>
                  <a:srgbClr val="0000FF"/>
                </a:solidFill>
              </a:rPr>
              <a:t>数字信号</a:t>
            </a:r>
            <a:r>
              <a:rPr lang="zh-CN" altLang="en-US" sz="2800" dirty="0"/>
              <a:t>，并利用</a:t>
            </a:r>
            <a:r>
              <a:rPr lang="zh-CN" altLang="en-US" sz="2800" dirty="0">
                <a:solidFill>
                  <a:srgbClr val="0000FF"/>
                </a:solidFill>
              </a:rPr>
              <a:t>计算机</a:t>
            </a:r>
            <a:r>
              <a:rPr lang="zh-CN" altLang="en-US" sz="2800" dirty="0"/>
              <a:t>对其进行处理的过程 </a:t>
            </a:r>
            <a:endParaRPr lang="en-US" altLang="zh-CN" sz="2800" dirty="0"/>
          </a:p>
          <a:p>
            <a:pPr>
              <a:buFont typeface="Wingdings" panose="05000000000000000000" pitchFamily="2" charset="2"/>
              <a:buChar char="n"/>
            </a:pPr>
            <a:r>
              <a:rPr lang="zh-CN" altLang="en-US" sz="2800" dirty="0"/>
              <a:t>数字图像处理两大任务</a:t>
            </a:r>
            <a:endParaRPr lang="en-US" altLang="zh-CN" sz="2800" dirty="0"/>
          </a:p>
          <a:p>
            <a:pPr lvl="1">
              <a:buFont typeface="Wingdings" panose="05000000000000000000" pitchFamily="2" charset="2"/>
              <a:buChar char="n"/>
            </a:pPr>
            <a:r>
              <a:rPr lang="zh-CN" altLang="en-US" sz="2600" dirty="0"/>
              <a:t>以</a:t>
            </a:r>
            <a:r>
              <a:rPr lang="zh-CN" altLang="en-US" sz="2600" dirty="0">
                <a:solidFill>
                  <a:srgbClr val="0070C0"/>
                </a:solidFill>
              </a:rPr>
              <a:t>人类视觉解释</a:t>
            </a:r>
            <a:r>
              <a:rPr lang="zh-CN" altLang="en-US" sz="2600" dirty="0"/>
              <a:t>为目的，改善图像的质量（</a:t>
            </a:r>
            <a:r>
              <a:rPr lang="zh-CN" altLang="en-US" sz="2600" dirty="0">
                <a:solidFill>
                  <a:srgbClr val="C00000"/>
                </a:solidFill>
              </a:rPr>
              <a:t>视觉效果</a:t>
            </a:r>
            <a:r>
              <a:rPr lang="zh-CN" altLang="en-US" sz="2600" dirty="0"/>
              <a:t>）</a:t>
            </a:r>
            <a:endParaRPr lang="en-US" altLang="zh-CN" sz="2600" dirty="0"/>
          </a:p>
          <a:p>
            <a:pPr lvl="1">
              <a:buFont typeface="Wingdings" panose="05000000000000000000" pitchFamily="2" charset="2"/>
              <a:buChar char="n"/>
            </a:pPr>
            <a:r>
              <a:rPr lang="zh-CN" altLang="en-US" sz="2600" dirty="0"/>
              <a:t>以</a:t>
            </a:r>
            <a:r>
              <a:rPr lang="zh-CN" altLang="en-US" sz="2600" dirty="0">
                <a:solidFill>
                  <a:srgbClr val="0070C0"/>
                </a:solidFill>
              </a:rPr>
              <a:t>机器识别理解</a:t>
            </a:r>
            <a:r>
              <a:rPr lang="zh-CN" altLang="en-US" sz="2600" dirty="0"/>
              <a:t>为目的，用于存储、传输和表示的图像数据处理</a:t>
            </a:r>
            <a:r>
              <a:rPr lang="zh-CN" altLang="en-US" sz="2600" dirty="0">
                <a:latin typeface="宋体" panose="02010600030101010101" pitchFamily="2" charset="-122"/>
                <a:ea typeface="宋体" panose="02010600030101010101" pitchFamily="2" charset="-122"/>
              </a:rPr>
              <a:t>（</a:t>
            </a:r>
            <a:r>
              <a:rPr lang="zh-CN" altLang="en-US" sz="2600" dirty="0">
                <a:solidFill>
                  <a:srgbClr val="C00000"/>
                </a:solidFill>
                <a:latin typeface="宋体" panose="02010600030101010101" pitchFamily="2" charset="-122"/>
                <a:ea typeface="宋体" panose="02010600030101010101" pitchFamily="2" charset="-122"/>
              </a:rPr>
              <a:t>可辨识性</a:t>
            </a:r>
            <a:r>
              <a:rPr lang="zh-CN" altLang="en-US" sz="2600" dirty="0">
                <a:latin typeface="宋体" panose="02010600030101010101" pitchFamily="2" charset="-122"/>
                <a:ea typeface="宋体" panose="02010600030101010101" pitchFamily="2" charset="-122"/>
              </a:rPr>
              <a:t>）</a:t>
            </a:r>
            <a:endParaRPr lang="en-US" altLang="zh-CN" sz="2600" dirty="0"/>
          </a:p>
          <a:p>
            <a:endParaRPr lang="zh-CN" altLang="en-US" sz="2800" b="1" dirty="0"/>
          </a:p>
          <a:p>
            <a:endParaRPr lang="zh-CN" altLang="en-US" sz="2800" b="1" dirty="0"/>
          </a:p>
        </p:txBody>
      </p:sp>
      <p:pic>
        <p:nvPicPr>
          <p:cNvPr id="14" name="图片 13">
            <a:extLst>
              <a:ext uri="{FF2B5EF4-FFF2-40B4-BE49-F238E27FC236}">
                <a16:creationId xmlns:a16="http://schemas.microsoft.com/office/drawing/2014/main" id="{B5ECAE86-6687-BAB6-68C0-3525FE5BD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15" name="标题 1">
            <a:extLst>
              <a:ext uri="{FF2B5EF4-FFF2-40B4-BE49-F238E27FC236}">
                <a16:creationId xmlns:a16="http://schemas.microsoft.com/office/drawing/2014/main" id="{1168BCA6-E51A-3472-09C9-253456AE5F56}"/>
              </a:ext>
            </a:extLst>
          </p:cNvPr>
          <p:cNvSpPr txBox="1"/>
          <p:nvPr/>
        </p:nvSpPr>
        <p:spPr>
          <a:xfrm>
            <a:off x="1800448" y="668398"/>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Introduction to DIP</a:t>
            </a:r>
          </a:p>
        </p:txBody>
      </p:sp>
      <p:sp>
        <p:nvSpPr>
          <p:cNvPr id="16" name="标题 5">
            <a:extLst>
              <a:ext uri="{FF2B5EF4-FFF2-40B4-BE49-F238E27FC236}">
                <a16:creationId xmlns:a16="http://schemas.microsoft.com/office/drawing/2014/main" id="{E32D1E0F-4B77-F604-789C-F2E2A39D2234}"/>
              </a:ext>
            </a:extLst>
          </p:cNvPr>
          <p:cNvSpPr txBox="1">
            <a:spLocks/>
          </p:cNvSpPr>
          <p:nvPr/>
        </p:nvSpPr>
        <p:spPr>
          <a:xfrm>
            <a:off x="472504" y="346219"/>
            <a:ext cx="214249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rPr>
              <a:t>绪论</a:t>
            </a:r>
          </a:p>
        </p:txBody>
      </p:sp>
      <p:cxnSp>
        <p:nvCxnSpPr>
          <p:cNvPr id="17" name="直线连接符 4">
            <a:extLst>
              <a:ext uri="{FF2B5EF4-FFF2-40B4-BE49-F238E27FC236}">
                <a16:creationId xmlns:a16="http://schemas.microsoft.com/office/drawing/2014/main" id="{B64ADFF9-4D84-75C7-CD73-191412C1337D}"/>
              </a:ext>
            </a:extLst>
          </p:cNvPr>
          <p:cNvCxnSpPr>
            <a:cxnSpLocks/>
          </p:cNvCxnSpPr>
          <p:nvPr/>
        </p:nvCxnSpPr>
        <p:spPr>
          <a:xfrm>
            <a:off x="2114550" y="597634"/>
            <a:ext cx="5129213" cy="0"/>
          </a:xfrm>
          <a:prstGeom prst="line">
            <a:avLst/>
          </a:prstGeom>
          <a:noFill/>
          <a:ln w="6350" cap="flat" cmpd="sng" algn="ctr">
            <a:solidFill>
              <a:sysClr val="windowText" lastClr="000000"/>
            </a:solidFill>
            <a:prstDash val="solid"/>
            <a:miter lim="800000"/>
          </a:ln>
          <a:effectLst/>
        </p:spPr>
      </p:cxnSp>
      <p:sp>
        <p:nvSpPr>
          <p:cNvPr id="18" name="矩形 17">
            <a:extLst>
              <a:ext uri="{FF2B5EF4-FFF2-40B4-BE49-F238E27FC236}">
                <a16:creationId xmlns:a16="http://schemas.microsoft.com/office/drawing/2014/main" id="{884E2CE8-0BD0-650C-3B88-9C8D6EF937BC}"/>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195661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a:extLst>
              <a:ext uri="{FF2B5EF4-FFF2-40B4-BE49-F238E27FC236}">
                <a16:creationId xmlns:a16="http://schemas.microsoft.com/office/drawing/2014/main" id="{A4AD5DBC-3AC5-F43A-A012-A486BB0C1F71}"/>
              </a:ext>
            </a:extLst>
          </p:cNvPr>
          <p:cNvSpPr/>
          <p:nvPr/>
        </p:nvSpPr>
        <p:spPr>
          <a:xfrm>
            <a:off x="-359281" y="1337855"/>
            <a:ext cx="9456103" cy="4183709"/>
          </a:xfrm>
          <a:prstGeom prst="rect">
            <a:avLst/>
          </a:prstGeom>
        </p:spPr>
        <p:txBody>
          <a:bodyPr wrap="square">
            <a:spAutoFit/>
          </a:bodyPr>
          <a:lstStyle/>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q在集合N</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(p)中，或</a:t>
            </a: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q在集合N</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(p)中，且满足</a:t>
            </a:r>
          </a:p>
          <a:p>
            <a:pPr marL="13716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两个像素的灰度值都在集合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V</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中</a:t>
            </a:r>
          </a:p>
          <a:p>
            <a:pPr marL="13716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N</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(p)与N</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)的交集中没有像素的灰度值在集合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V</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中</a:t>
            </a:r>
          </a:p>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1257300" marR="0" lvl="2"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graphicFrame>
        <p:nvGraphicFramePr>
          <p:cNvPr id="37" name="object 37"/>
          <p:cNvGraphicFramePr>
            <a:graphicFrameLocks noGrp="1"/>
          </p:cNvGraphicFramePr>
          <p:nvPr>
            <p:custDataLst>
              <p:tags r:id="rId1"/>
            </p:custDataLst>
            <p:extLst>
              <p:ext uri="{D42A27DB-BD31-4B8C-83A1-F6EECF244321}">
                <p14:modId xmlns:p14="http://schemas.microsoft.com/office/powerpoint/2010/main" val="1727603719"/>
              </p:ext>
            </p:extLst>
          </p:nvPr>
        </p:nvGraphicFramePr>
        <p:xfrm>
          <a:off x="3248660" y="4225290"/>
          <a:ext cx="2394585" cy="2390140"/>
        </p:xfrm>
        <a:graphic>
          <a:graphicData uri="http://schemas.openxmlformats.org/drawingml/2006/table">
            <a:tbl>
              <a:tblPr firstRow="1" bandRow="1">
                <a:tableStyleId>{2D5ABB26-0587-4C30-8999-92F81FD0307C}</a:tableStyleId>
              </a:tblPr>
              <a:tblGrid>
                <a:gridCol w="597535">
                  <a:extLst>
                    <a:ext uri="{9D8B030D-6E8A-4147-A177-3AD203B41FA5}">
                      <a16:colId xmlns:a16="http://schemas.microsoft.com/office/drawing/2014/main" val="20000"/>
                    </a:ext>
                  </a:extLst>
                </a:gridCol>
                <a:gridCol w="592455">
                  <a:extLst>
                    <a:ext uri="{9D8B030D-6E8A-4147-A177-3AD203B41FA5}">
                      <a16:colId xmlns:a16="http://schemas.microsoft.com/office/drawing/2014/main" val="20001"/>
                    </a:ext>
                  </a:extLst>
                </a:gridCol>
                <a:gridCol w="604520">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tblGrid>
              <a:tr h="597535">
                <a:tc>
                  <a:txBody>
                    <a:bodyPr/>
                    <a:lstStyle/>
                    <a:p>
                      <a:pPr algn="ctr"/>
                      <a:endParaRPr>
                        <a:latin typeface="Times New Roman Regular" panose="02020503050405090304" charset="0"/>
                        <a:cs typeface="Times New Roman Regular" panose="02020503050405090304" charset="0"/>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8890" algn="ctr">
                        <a:lnSpc>
                          <a:spcPct val="100000"/>
                        </a:lnSpc>
                        <a:spcBef>
                          <a:spcPts val="535"/>
                        </a:spcBef>
                      </a:pPr>
                      <a:r>
                        <a:rPr lang="en-US" sz="3600" dirty="0">
                          <a:latin typeface="Times New Roman Regular" panose="02020503050405090304" charset="0"/>
                          <a:cs typeface="Times New Roman Regular" panose="02020503050405090304" charset="0"/>
                        </a:rPr>
                        <a:t> r</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597535">
                <a:tc>
                  <a:txBody>
                    <a:bodyPr/>
                    <a:lstStyle/>
                    <a:p>
                      <a:pPr marL="40640">
                        <a:lnSpc>
                          <a:spcPct val="100000"/>
                        </a:lnSpc>
                        <a:spcBef>
                          <a:spcPts val="8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19431">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186690" algn="ctr">
                        <a:lnSpc>
                          <a:spcPct val="100000"/>
                        </a:lnSpc>
                        <a:spcBef>
                          <a:spcPts val="205"/>
                        </a:spcBef>
                      </a:pPr>
                      <a:r>
                        <a:rPr lang="en-US" sz="3600">
                          <a:latin typeface="Times New Roman" panose="02020503050405090304"/>
                          <a:cs typeface="Times New Roman" panose="02020503050405090304"/>
                        </a:rPr>
                        <a:t>p</a:t>
                      </a:r>
                    </a:p>
                  </a:txBody>
                  <a:tcPr marL="0" marR="0" marT="0" marB="0">
                    <a:lnL w="19431">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R="25400" algn="ctr">
                        <a:lnSpc>
                          <a:spcPct val="100000"/>
                        </a:lnSpc>
                        <a:spcBef>
                          <a:spcPts val="8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1"/>
                  </a:ext>
                </a:extLst>
              </a:tr>
              <a:tr h="597535">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8890">
                        <a:lnSpc>
                          <a:spcPct val="100000"/>
                        </a:lnSpc>
                        <a:spcBef>
                          <a:spcPts val="515"/>
                        </a:spcBef>
                      </a:pPr>
                      <a:endParaRPr sz="5400" baseline="-80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R="85090" algn="ctr">
                        <a:lnSpc>
                          <a:spcPct val="100000"/>
                        </a:lnSpc>
                        <a:spcBef>
                          <a:spcPts val="205"/>
                        </a:spcBef>
                      </a:pPr>
                      <a:r>
                        <a:rPr lang="en-US" sz="3600">
                          <a:latin typeface="Times New Roman" panose="02020503050405090304"/>
                          <a:cs typeface="Times New Roman" panose="02020503050405090304"/>
                        </a:rPr>
                        <a:t>q</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L="140970">
                        <a:lnSpc>
                          <a:spcPct val="100000"/>
                        </a:lnSpc>
                        <a:spcBef>
                          <a:spcPts val="5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2"/>
                  </a:ext>
                </a:extLst>
              </a:tr>
              <a:tr h="597535">
                <a:tc>
                  <a:txBody>
                    <a:bodyPr/>
                    <a:lstStyle/>
                    <a:p>
                      <a:endParaRPr sz="3600">
                        <a:latin typeface="新宋体" panose="02010609030101010101" charset="-122"/>
                        <a:cs typeface="新宋体" panose="02010609030101010101" charset="-122"/>
                      </a:endParaRPr>
                    </a:p>
                  </a:txBody>
                  <a:tcPr marL="0" marR="0" marT="0" marB="0">
                    <a:lnR w="9525">
                      <a:solidFill>
                        <a:srgbClr val="000000"/>
                      </a:solidFill>
                      <a:prstDash val="solid"/>
                    </a:lnR>
                    <a:lnT w="9525">
                      <a:solidFill>
                        <a:srgbClr val="000000"/>
                      </a:solidFill>
                      <a:prstDash val="solid"/>
                    </a:lnT>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R="121285" algn="ctr">
                        <a:lnSpc>
                          <a:spcPct val="100000"/>
                        </a:lnSpc>
                        <a:spcBef>
                          <a:spcPts val="835"/>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endParaRPr sz="3600" dirty="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3"/>
                  </a:ext>
                </a:extLst>
              </a:tr>
            </a:tbl>
          </a:graphicData>
        </a:graphic>
      </p:graphicFrame>
      <p:sp>
        <p:nvSpPr>
          <p:cNvPr id="15" name="文本框 14"/>
          <p:cNvSpPr txBox="1"/>
          <p:nvPr/>
        </p:nvSpPr>
        <p:spPr>
          <a:xfrm>
            <a:off x="5643245" y="4850130"/>
            <a:ext cx="3553460" cy="521970"/>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像素</a:t>
            </a: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r</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pq </a:t>
            </a: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endParaRPr kumimoji="0" lang="zh-CN" altLang="en-US" sz="2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17" name="标题 1">
            <a:extLst>
              <a:ext uri="{FF2B5EF4-FFF2-40B4-BE49-F238E27FC236}">
                <a16:creationId xmlns:a16="http://schemas.microsoft.com/office/drawing/2014/main" id="{DFA065A5-AA2E-7962-3AD0-080494362B48}"/>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8" name="图片 17">
            <a:extLst>
              <a:ext uri="{FF2B5EF4-FFF2-40B4-BE49-F238E27FC236}">
                <a16:creationId xmlns:a16="http://schemas.microsoft.com/office/drawing/2014/main" id="{00E4CD52-B250-A9BB-1E20-68D8ED1B7F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9" name="直线连接符 4">
            <a:extLst>
              <a:ext uri="{FF2B5EF4-FFF2-40B4-BE49-F238E27FC236}">
                <a16:creationId xmlns:a16="http://schemas.microsoft.com/office/drawing/2014/main" id="{B204F181-2F85-F5EF-A7CF-24CB0A7711A0}"/>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0" name="标题 1">
            <a:extLst>
              <a:ext uri="{FF2B5EF4-FFF2-40B4-BE49-F238E27FC236}">
                <a16:creationId xmlns:a16="http://schemas.microsoft.com/office/drawing/2014/main" id="{634E34AD-1326-7F72-943E-695162FDEE59}"/>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1" name="矩形 20">
            <a:extLst>
              <a:ext uri="{FF2B5EF4-FFF2-40B4-BE49-F238E27FC236}">
                <a16:creationId xmlns:a16="http://schemas.microsoft.com/office/drawing/2014/main" id="{BD911CF8-FF97-A4EE-CA27-A30A2347414F}"/>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graphicFrame>
        <p:nvGraphicFramePr>
          <p:cNvPr id="49" name="object 37"/>
          <p:cNvGraphicFramePr>
            <a:graphicFrameLocks noGrp="1"/>
          </p:cNvGraphicFramePr>
          <p:nvPr>
            <p:custDataLst>
              <p:tags r:id="rId1"/>
            </p:custDataLst>
            <p:extLst>
              <p:ext uri="{D42A27DB-BD31-4B8C-83A1-F6EECF244321}">
                <p14:modId xmlns:p14="http://schemas.microsoft.com/office/powerpoint/2010/main" val="2981799547"/>
              </p:ext>
            </p:extLst>
          </p:nvPr>
        </p:nvGraphicFramePr>
        <p:xfrm>
          <a:off x="3212969" y="4166235"/>
          <a:ext cx="2394585" cy="2390140"/>
        </p:xfrm>
        <a:graphic>
          <a:graphicData uri="http://schemas.openxmlformats.org/drawingml/2006/table">
            <a:tbl>
              <a:tblPr firstRow="1" bandRow="1">
                <a:tableStyleId>{2D5ABB26-0587-4C30-8999-92F81FD0307C}</a:tableStyleId>
              </a:tblPr>
              <a:tblGrid>
                <a:gridCol w="597535">
                  <a:extLst>
                    <a:ext uri="{9D8B030D-6E8A-4147-A177-3AD203B41FA5}">
                      <a16:colId xmlns:a16="http://schemas.microsoft.com/office/drawing/2014/main" val="20000"/>
                    </a:ext>
                  </a:extLst>
                </a:gridCol>
                <a:gridCol w="592455">
                  <a:extLst>
                    <a:ext uri="{9D8B030D-6E8A-4147-A177-3AD203B41FA5}">
                      <a16:colId xmlns:a16="http://schemas.microsoft.com/office/drawing/2014/main" val="20001"/>
                    </a:ext>
                  </a:extLst>
                </a:gridCol>
                <a:gridCol w="604520">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tblGrid>
              <a:tr h="597535">
                <a:tc>
                  <a:txBody>
                    <a:bodyPr/>
                    <a:lstStyle/>
                    <a:p>
                      <a:pPr algn="ctr"/>
                      <a:endParaRPr>
                        <a:latin typeface="Times New Roman Regular" panose="02020503050405090304" charset="0"/>
                        <a:cs typeface="Times New Roman Regular" panose="02020503050405090304" charset="0"/>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8890" algn="ctr">
                        <a:lnSpc>
                          <a:spcPct val="100000"/>
                        </a:lnSpc>
                        <a:spcBef>
                          <a:spcPts val="535"/>
                        </a:spcBef>
                      </a:pPr>
                      <a:r>
                        <a:rPr lang="en-US" sz="3600">
                          <a:latin typeface="Times New Roman Regular" panose="02020503050405090304" charset="0"/>
                          <a:cs typeface="Times New Roman Regular" panose="02020503050405090304" charset="0"/>
                        </a:rPr>
                        <a:t> r</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597535">
                <a:tc>
                  <a:txBody>
                    <a:bodyPr/>
                    <a:lstStyle/>
                    <a:p>
                      <a:pPr marL="40640">
                        <a:lnSpc>
                          <a:spcPct val="100000"/>
                        </a:lnSpc>
                        <a:spcBef>
                          <a:spcPts val="8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19431">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186690" algn="ctr">
                        <a:lnSpc>
                          <a:spcPct val="100000"/>
                        </a:lnSpc>
                        <a:spcBef>
                          <a:spcPts val="205"/>
                        </a:spcBef>
                      </a:pPr>
                      <a:r>
                        <a:rPr lang="en-US" sz="3600">
                          <a:latin typeface="Times New Roman" panose="02020503050405090304"/>
                          <a:cs typeface="Times New Roman" panose="02020503050405090304"/>
                        </a:rPr>
                        <a:t>p</a:t>
                      </a:r>
                    </a:p>
                  </a:txBody>
                  <a:tcPr marL="0" marR="0" marT="0" marB="0">
                    <a:lnL w="19431">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R="25400" algn="ctr">
                        <a:lnSpc>
                          <a:spcPct val="100000"/>
                        </a:lnSpc>
                        <a:spcBef>
                          <a:spcPts val="8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1"/>
                  </a:ext>
                </a:extLst>
              </a:tr>
              <a:tr h="597535">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8890">
                        <a:lnSpc>
                          <a:spcPct val="100000"/>
                        </a:lnSpc>
                        <a:spcBef>
                          <a:spcPts val="515"/>
                        </a:spcBef>
                      </a:pPr>
                      <a:endParaRPr sz="5400" baseline="-80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R="85090" algn="ctr">
                        <a:lnSpc>
                          <a:spcPct val="100000"/>
                        </a:lnSpc>
                        <a:spcBef>
                          <a:spcPts val="205"/>
                        </a:spcBef>
                      </a:pPr>
                      <a:r>
                        <a:rPr lang="en-US" sz="3600">
                          <a:latin typeface="Times New Roman" panose="02020503050405090304"/>
                          <a:cs typeface="Times New Roman" panose="02020503050405090304"/>
                        </a:rPr>
                        <a:t>q</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L="140970">
                        <a:lnSpc>
                          <a:spcPct val="100000"/>
                        </a:lnSpc>
                        <a:spcBef>
                          <a:spcPts val="560"/>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2"/>
                  </a:ext>
                </a:extLst>
              </a:tr>
              <a:tr h="597535">
                <a:tc>
                  <a:txBody>
                    <a:bodyPr/>
                    <a:lstStyle/>
                    <a:p>
                      <a:endParaRPr sz="3600">
                        <a:latin typeface="新宋体" panose="02010609030101010101" charset="-122"/>
                        <a:cs typeface="新宋体" panose="02010609030101010101" charset="-122"/>
                      </a:endParaRPr>
                    </a:p>
                  </a:txBody>
                  <a:tcPr marL="0" marR="0" marT="0" marB="0">
                    <a:lnR w="9525">
                      <a:solidFill>
                        <a:srgbClr val="000000"/>
                      </a:solidFill>
                      <a:prstDash val="solid"/>
                    </a:lnR>
                    <a:lnT w="9525">
                      <a:solidFill>
                        <a:srgbClr val="000000"/>
                      </a:solidFill>
                      <a:prstDash val="solid"/>
                    </a:lnT>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R="121285" algn="ctr">
                        <a:lnSpc>
                          <a:spcPct val="100000"/>
                        </a:lnSpc>
                        <a:spcBef>
                          <a:spcPts val="835"/>
                        </a:spcBef>
                      </a:pP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endParaRPr sz="3600" dirty="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3"/>
                  </a:ext>
                </a:extLst>
              </a:tr>
            </a:tbl>
          </a:graphicData>
        </a:graphic>
      </p:graphicFrame>
      <p:sp>
        <p:nvSpPr>
          <p:cNvPr id="13" name="矩形 12">
            <a:extLst>
              <a:ext uri="{FF2B5EF4-FFF2-40B4-BE49-F238E27FC236}">
                <a16:creationId xmlns:a16="http://schemas.microsoft.com/office/drawing/2014/main" id="{2DC4D62F-A639-4A75-6790-4933E6B42BF7}"/>
              </a:ext>
            </a:extLst>
          </p:cNvPr>
          <p:cNvSpPr/>
          <p:nvPr/>
        </p:nvSpPr>
        <p:spPr>
          <a:xfrm>
            <a:off x="-359281" y="1337855"/>
            <a:ext cx="9456103" cy="4183709"/>
          </a:xfrm>
          <a:prstGeom prst="rect">
            <a:avLst/>
          </a:prstGeom>
        </p:spPr>
        <p:txBody>
          <a:bodyPr wrap="square">
            <a:spAutoFit/>
          </a:bodyPr>
          <a:lstStyle/>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q在集合N</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(p)中，或</a:t>
            </a: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q在集合N</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(p)中，且满足</a:t>
            </a:r>
          </a:p>
          <a:p>
            <a:pPr marL="13716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两个像素的灰度值都在集合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V</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中</a:t>
            </a:r>
          </a:p>
          <a:p>
            <a:pPr marL="1371600" marR="0" lvl="2"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N</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(p)与N</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4</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)的交集中没有像素的灰度值在集合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V</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中</a:t>
            </a:r>
          </a:p>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1257300" marR="0" lvl="2"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5" name="文本框 14">
            <a:extLst>
              <a:ext uri="{FF2B5EF4-FFF2-40B4-BE49-F238E27FC236}">
                <a16:creationId xmlns:a16="http://schemas.microsoft.com/office/drawing/2014/main" id="{2B440E14-9688-36E6-C962-3CB579B10FE1}"/>
              </a:ext>
            </a:extLst>
          </p:cNvPr>
          <p:cNvSpPr txBox="1"/>
          <p:nvPr/>
        </p:nvSpPr>
        <p:spPr>
          <a:xfrm>
            <a:off x="5643245" y="4850130"/>
            <a:ext cx="3524250" cy="521970"/>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像素</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pq</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并不</a:t>
            </a: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endParaRPr kumimoji="0" lang="zh-CN" altLang="en-US" sz="28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17" name="标题 1">
            <a:extLst>
              <a:ext uri="{FF2B5EF4-FFF2-40B4-BE49-F238E27FC236}">
                <a16:creationId xmlns:a16="http://schemas.microsoft.com/office/drawing/2014/main" id="{4F4A94FE-EB67-B813-C19A-D93119D7DB29}"/>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8" name="图片 17">
            <a:extLst>
              <a:ext uri="{FF2B5EF4-FFF2-40B4-BE49-F238E27FC236}">
                <a16:creationId xmlns:a16="http://schemas.microsoft.com/office/drawing/2014/main" id="{F184863D-5620-A9FF-0F34-A25FF0C41B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9" name="直线连接符 4">
            <a:extLst>
              <a:ext uri="{FF2B5EF4-FFF2-40B4-BE49-F238E27FC236}">
                <a16:creationId xmlns:a16="http://schemas.microsoft.com/office/drawing/2014/main" id="{F9D0D745-68E9-7DD1-5714-E40F5A8021F2}"/>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0" name="标题 1">
            <a:extLst>
              <a:ext uri="{FF2B5EF4-FFF2-40B4-BE49-F238E27FC236}">
                <a16:creationId xmlns:a16="http://schemas.microsoft.com/office/drawing/2014/main" id="{0042F4B0-4782-ECCB-DF8D-F5707053BE2C}"/>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1" name="矩形 20">
            <a:extLst>
              <a:ext uri="{FF2B5EF4-FFF2-40B4-BE49-F238E27FC236}">
                <a16:creationId xmlns:a16="http://schemas.microsoft.com/office/drawing/2014/main" id="{90BD277D-B11F-CB29-435F-5FB914778CFA}"/>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09F0E-20A4-BBF1-212B-4BF62BA07211}"/>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46AAEAE3-9AB4-D3CB-353D-31C076B9D58E}"/>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a:extLst>
              <a:ext uri="{FF2B5EF4-FFF2-40B4-BE49-F238E27FC236}">
                <a16:creationId xmlns:a16="http://schemas.microsoft.com/office/drawing/2014/main" id="{20302692-BF66-A85A-337E-821E87671F7F}"/>
              </a:ext>
            </a:extLst>
          </p:cNvPr>
          <p:cNvSpPr/>
          <p:nvPr/>
        </p:nvSpPr>
        <p:spPr>
          <a:xfrm>
            <a:off x="-359281" y="1337855"/>
            <a:ext cx="9456103" cy="559897"/>
          </a:xfrm>
          <a:prstGeom prst="rect">
            <a:avLst/>
          </a:prstGeom>
        </p:spPr>
        <p:txBody>
          <a:bodyPr wrap="square">
            <a:spAutoFit/>
          </a:bodyPr>
          <a:lstStyle/>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邻接可以消除</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8</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邻接的</a:t>
            </a:r>
            <a:r>
              <a:rPr kumimoji="1" lang="zh-CN" altLang="en-US" sz="2800">
                <a:solidFill>
                  <a:srgbClr val="FF0000"/>
                </a:solidFill>
                <a:latin typeface="Times New Roman" panose="02020503050405090304" charset="0"/>
                <a:ea typeface="宋体" charset="0"/>
                <a:cs typeface="Times New Roman" panose="02020503050405090304" charset="0"/>
                <a:sym typeface="+mn-ea"/>
              </a:rPr>
              <a:t>歧</a:t>
            </a:r>
            <a:r>
              <a:rPr kumimoji="1" lang="zh-CN" altLang="en-US" sz="2800" b="0" i="0" u="none" strike="noStrike" kern="1200" cap="none" spc="0" normalizeH="0" baseline="0" noProof="0">
                <a:ln>
                  <a:noFill/>
                </a:ln>
                <a:solidFill>
                  <a:srgbClr val="FF0000"/>
                </a:solidFill>
                <a:effectLst/>
                <a:uLnTx/>
                <a:uFillTx/>
                <a:latin typeface="Times New Roman" panose="02020503050405090304" charset="0"/>
                <a:ea typeface="宋体" charset="0"/>
                <a:cs typeface="Times New Roman" panose="02020503050405090304" charset="0"/>
                <a:sym typeface="+mn-ea"/>
              </a:rPr>
              <a:t>义</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宋体" charset="0"/>
                <a:cs typeface="Times New Roman" panose="02020503050405090304" charset="0"/>
                <a:sym typeface="+mn-ea"/>
              </a:rPr>
              <a:t>性</a:t>
            </a:r>
          </a:p>
        </p:txBody>
      </p:sp>
      <p:sp>
        <p:nvSpPr>
          <p:cNvPr id="17" name="标题 1">
            <a:extLst>
              <a:ext uri="{FF2B5EF4-FFF2-40B4-BE49-F238E27FC236}">
                <a16:creationId xmlns:a16="http://schemas.microsoft.com/office/drawing/2014/main" id="{81D83777-809E-2934-F321-6443AE157686}"/>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8" name="图片 17">
            <a:extLst>
              <a:ext uri="{FF2B5EF4-FFF2-40B4-BE49-F238E27FC236}">
                <a16:creationId xmlns:a16="http://schemas.microsoft.com/office/drawing/2014/main" id="{B8F7C32F-5C09-BF6B-60D7-D971E443C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9" name="直线连接符 4">
            <a:extLst>
              <a:ext uri="{FF2B5EF4-FFF2-40B4-BE49-F238E27FC236}">
                <a16:creationId xmlns:a16="http://schemas.microsoft.com/office/drawing/2014/main" id="{6153F3B3-1FD0-1AD9-9B3D-789BC3EE5322}"/>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0" name="标题 1">
            <a:extLst>
              <a:ext uri="{FF2B5EF4-FFF2-40B4-BE49-F238E27FC236}">
                <a16:creationId xmlns:a16="http://schemas.microsoft.com/office/drawing/2014/main" id="{7775637C-AB4D-4118-366E-6A4F5848F970}"/>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1" name="矩形 20">
            <a:extLst>
              <a:ext uri="{FF2B5EF4-FFF2-40B4-BE49-F238E27FC236}">
                <a16:creationId xmlns:a16="http://schemas.microsoft.com/office/drawing/2014/main" id="{5986E528-452E-E085-A44F-AAE84578F515}"/>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28D77ED4-E66C-1589-1383-D712835A3CDA}"/>
              </a:ext>
            </a:extLst>
          </p:cNvPr>
          <p:cNvPicPr>
            <a:picLocks noChangeAspect="1"/>
          </p:cNvPicPr>
          <p:nvPr/>
        </p:nvPicPr>
        <p:blipFill>
          <a:blip r:embed="rId4"/>
          <a:stretch>
            <a:fillRect/>
          </a:stretch>
        </p:blipFill>
        <p:spPr>
          <a:xfrm>
            <a:off x="1290317" y="2180045"/>
            <a:ext cx="6563366" cy="2095583"/>
          </a:xfrm>
          <a:prstGeom prst="rect">
            <a:avLst/>
          </a:prstGeom>
        </p:spPr>
      </p:pic>
      <p:sp>
        <p:nvSpPr>
          <p:cNvPr id="9" name="文本框 8">
            <a:extLst>
              <a:ext uri="{FF2B5EF4-FFF2-40B4-BE49-F238E27FC236}">
                <a16:creationId xmlns:a16="http://schemas.microsoft.com/office/drawing/2014/main" id="{43799224-4BC3-59FF-CEA1-AAD08B457C59}"/>
              </a:ext>
            </a:extLst>
          </p:cNvPr>
          <p:cNvSpPr txBox="1"/>
          <p:nvPr/>
        </p:nvSpPr>
        <p:spPr>
          <a:xfrm>
            <a:off x="-559753" y="4557921"/>
            <a:ext cx="9089390" cy="1384995"/>
          </a:xfrm>
          <a:prstGeom prst="rect">
            <a:avLst/>
          </a:prstGeom>
          <a:noFill/>
        </p:spPr>
        <p:txBody>
          <a:bodyPr wrap="square">
            <a:spAutoFit/>
          </a:bodyPr>
          <a:lstStyle/>
          <a:p>
            <a:pPr marL="1371600" lvl="2" indent="-457200" fontAlgn="auto">
              <a:buFont typeface="Wingdings" panose="05000000000000000000" pitchFamily="2" charset="2"/>
              <a:buChar char="Ø"/>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从右下角</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到右上角</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8</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邻接的角度上有两条路线，这在后续一些图像处理操作（例如边缘检测）中是希望尽可能避免的，因此考虑</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邻接</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92391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EC944-9956-F81D-07E4-B64AEF1637C2}"/>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4138198F-0901-F812-F928-9B3FD22E9803}"/>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a:extLst>
              <a:ext uri="{FF2B5EF4-FFF2-40B4-BE49-F238E27FC236}">
                <a16:creationId xmlns:a16="http://schemas.microsoft.com/office/drawing/2014/main" id="{610E2D8F-A6F3-BBBE-4F36-1C3F0447074F}"/>
              </a:ext>
            </a:extLst>
          </p:cNvPr>
          <p:cNvSpPr/>
          <p:nvPr/>
        </p:nvSpPr>
        <p:spPr>
          <a:xfrm>
            <a:off x="-359281" y="1337855"/>
            <a:ext cx="9456103" cy="559897"/>
          </a:xfrm>
          <a:prstGeom prst="rect">
            <a:avLst/>
          </a:prstGeom>
        </p:spPr>
        <p:txBody>
          <a:bodyPr wrap="square">
            <a:spAutoFit/>
          </a:bodyPr>
          <a:lstStyle/>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邻接可以消除</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8</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邻接的</a:t>
            </a:r>
            <a:r>
              <a:rPr kumimoji="1" lang="zh-CN" altLang="en-US" sz="2800" dirty="0">
                <a:solidFill>
                  <a:srgbClr val="FF0000"/>
                </a:solidFill>
                <a:latin typeface="Times New Roman" panose="02020503050405090304" charset="0"/>
                <a:ea typeface="宋体" charset="0"/>
                <a:cs typeface="Times New Roman" panose="02020503050405090304" charset="0"/>
                <a:sym typeface="+mn-ea"/>
              </a:rPr>
              <a:t>歧义</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宋体" charset="0"/>
                <a:cs typeface="Times New Roman" panose="02020503050405090304" charset="0"/>
                <a:sym typeface="+mn-ea"/>
              </a:rPr>
              <a:t>性</a:t>
            </a:r>
          </a:p>
        </p:txBody>
      </p:sp>
      <p:sp>
        <p:nvSpPr>
          <p:cNvPr id="17" name="标题 1">
            <a:extLst>
              <a:ext uri="{FF2B5EF4-FFF2-40B4-BE49-F238E27FC236}">
                <a16:creationId xmlns:a16="http://schemas.microsoft.com/office/drawing/2014/main" id="{CC07F9E1-BCC8-6A62-BF32-2E49846FA0E3}"/>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8" name="图片 17">
            <a:extLst>
              <a:ext uri="{FF2B5EF4-FFF2-40B4-BE49-F238E27FC236}">
                <a16:creationId xmlns:a16="http://schemas.microsoft.com/office/drawing/2014/main" id="{3E44DD57-750B-BC37-B6FC-D9F311D5B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9" name="直线连接符 4">
            <a:extLst>
              <a:ext uri="{FF2B5EF4-FFF2-40B4-BE49-F238E27FC236}">
                <a16:creationId xmlns:a16="http://schemas.microsoft.com/office/drawing/2014/main" id="{52F32AF0-7D78-F7B1-009C-4903E9F2CBFA}"/>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20" name="标题 1">
            <a:extLst>
              <a:ext uri="{FF2B5EF4-FFF2-40B4-BE49-F238E27FC236}">
                <a16:creationId xmlns:a16="http://schemas.microsoft.com/office/drawing/2014/main" id="{37BCCEDA-400F-9C8C-9BEB-70DBB0B798CF}"/>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1" name="矩形 20">
            <a:extLst>
              <a:ext uri="{FF2B5EF4-FFF2-40B4-BE49-F238E27FC236}">
                <a16:creationId xmlns:a16="http://schemas.microsoft.com/office/drawing/2014/main" id="{1183409C-7EBB-9A16-341A-474D53CD90BD}"/>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0B83C654-F805-0E9D-FAEA-A3D4CA4DDF54}"/>
              </a:ext>
            </a:extLst>
          </p:cNvPr>
          <p:cNvPicPr>
            <a:picLocks noChangeAspect="1"/>
          </p:cNvPicPr>
          <p:nvPr/>
        </p:nvPicPr>
        <p:blipFill>
          <a:blip r:embed="rId4"/>
          <a:stretch>
            <a:fillRect/>
          </a:stretch>
        </p:blipFill>
        <p:spPr>
          <a:xfrm>
            <a:off x="1290317" y="2180045"/>
            <a:ext cx="6563366" cy="2095583"/>
          </a:xfrm>
          <a:prstGeom prst="rect">
            <a:avLst/>
          </a:prstGeom>
        </p:spPr>
      </p:pic>
      <p:sp>
        <p:nvSpPr>
          <p:cNvPr id="7" name="文本框 6">
            <a:extLst>
              <a:ext uri="{FF2B5EF4-FFF2-40B4-BE49-F238E27FC236}">
                <a16:creationId xmlns:a16="http://schemas.microsoft.com/office/drawing/2014/main" id="{DB1D2850-C2E6-F6D0-1FF2-9A8AD5DF731E}"/>
              </a:ext>
            </a:extLst>
          </p:cNvPr>
          <p:cNvSpPr txBox="1"/>
          <p:nvPr/>
        </p:nvSpPr>
        <p:spPr>
          <a:xfrm>
            <a:off x="640360" y="4709211"/>
            <a:ext cx="7863279" cy="1384995"/>
          </a:xfrm>
          <a:prstGeom prst="rect">
            <a:avLst/>
          </a:prstGeom>
          <a:noFill/>
        </p:spPr>
        <p:txBody>
          <a:bodyPr wrap="square">
            <a:spAutoFit/>
          </a:bodyPr>
          <a:lstStyle/>
          <a:p>
            <a:pPr marL="457200" indent="-457200">
              <a:buFont typeface="Wingdings" panose="05000000000000000000" pitchFamily="2" charset="2"/>
              <a:buChar char="Ø"/>
            </a:pPr>
            <a:r>
              <a:rPr lang="en-US" altLang="zh-CN" sz="2800" i="0" dirty="0">
                <a:solidFill>
                  <a:srgbClr val="333333"/>
                </a:solidFill>
                <a:effectLst/>
                <a:latin typeface="宋体" panose="02010600030101010101" pitchFamily="2" charset="-122"/>
                <a:ea typeface="宋体" panose="02010600030101010101" pitchFamily="2" charset="-122"/>
              </a:rPr>
              <a:t>m</a:t>
            </a:r>
            <a:r>
              <a:rPr lang="zh-CN" altLang="en-US" sz="2800" i="0" dirty="0">
                <a:solidFill>
                  <a:srgbClr val="333333"/>
                </a:solidFill>
                <a:effectLst/>
                <a:latin typeface="宋体" panose="02010600030101010101" pitchFamily="2" charset="-122"/>
                <a:ea typeface="宋体" panose="02010600030101010101" pitchFamily="2" charset="-122"/>
              </a:rPr>
              <a:t>邻接本质</a:t>
            </a:r>
            <a:r>
              <a:rPr lang="zh-CN" altLang="en-US" sz="2800" dirty="0">
                <a:solidFill>
                  <a:srgbClr val="333333"/>
                </a:solidFill>
                <a:latin typeface="宋体" panose="02010600030101010101" pitchFamily="2" charset="-122"/>
                <a:ea typeface="宋体" panose="02010600030101010101" pitchFamily="2" charset="-122"/>
              </a:rPr>
              <a:t>：</a:t>
            </a:r>
            <a:r>
              <a:rPr lang="zh-CN" altLang="en-US" sz="2800" i="0" dirty="0">
                <a:solidFill>
                  <a:srgbClr val="333333"/>
                </a:solidFill>
                <a:effectLst/>
                <a:latin typeface="宋体" panose="02010600030101010101" pitchFamily="2" charset="-122"/>
                <a:ea typeface="宋体" panose="02010600030101010101" pitchFamily="2" charset="-122"/>
              </a:rPr>
              <a:t>消除了</a:t>
            </a:r>
            <a:r>
              <a:rPr lang="en-US" altLang="zh-CN" sz="2800" i="0" dirty="0">
                <a:solidFill>
                  <a:srgbClr val="333333"/>
                </a:solidFill>
                <a:effectLst/>
                <a:latin typeface="宋体" panose="02010600030101010101" pitchFamily="2" charset="-122"/>
                <a:ea typeface="宋体" panose="02010600030101010101" pitchFamily="2" charset="-122"/>
              </a:rPr>
              <a:t>8</a:t>
            </a:r>
            <a:r>
              <a:rPr lang="zh-CN" altLang="en-US" sz="2800" i="0" dirty="0">
                <a:solidFill>
                  <a:srgbClr val="333333"/>
                </a:solidFill>
                <a:effectLst/>
                <a:latin typeface="宋体" panose="02010600030101010101" pitchFamily="2" charset="-122"/>
                <a:ea typeface="宋体" panose="02010600030101010101" pitchFamily="2" charset="-122"/>
              </a:rPr>
              <a:t>邻接多余的连接路径</a:t>
            </a:r>
            <a:endParaRPr lang="en-US" altLang="zh-CN" sz="2800" i="0" dirty="0">
              <a:solidFill>
                <a:srgbClr val="333333"/>
              </a:solidFill>
              <a:effectLst/>
              <a:latin typeface="宋体" panose="02010600030101010101" pitchFamily="2" charset="-122"/>
              <a:ea typeface="宋体" panose="02010600030101010101" pitchFamily="2" charset="-122"/>
            </a:endParaRPr>
          </a:p>
          <a:p>
            <a:pPr marL="457200" indent="-457200">
              <a:buFont typeface="Wingdings" panose="05000000000000000000" pitchFamily="2" charset="2"/>
              <a:buChar char="Ø"/>
            </a:pPr>
            <a:r>
              <a:rPr lang="zh-CN" altLang="en-US" sz="2800" i="0" dirty="0">
                <a:solidFill>
                  <a:srgbClr val="333333"/>
                </a:solidFill>
                <a:effectLst/>
                <a:latin typeface="宋体" panose="02010600030101010101" pitchFamily="2" charset="-122"/>
                <a:ea typeface="宋体" panose="02010600030101010101" pitchFamily="2" charset="-122"/>
              </a:rPr>
              <a:t>更通俗理解：当像素间同时存在</a:t>
            </a:r>
            <a:r>
              <a:rPr lang="en-US" altLang="zh-CN" sz="2800" i="0" dirty="0">
                <a:solidFill>
                  <a:srgbClr val="333333"/>
                </a:solidFill>
                <a:effectLst/>
                <a:latin typeface="宋体" panose="02010600030101010101" pitchFamily="2" charset="-122"/>
                <a:ea typeface="宋体" panose="02010600030101010101" pitchFamily="2" charset="-122"/>
              </a:rPr>
              <a:t>4</a:t>
            </a:r>
            <a:r>
              <a:rPr lang="zh-CN" altLang="en-US" sz="2800" i="0" dirty="0">
                <a:solidFill>
                  <a:srgbClr val="333333"/>
                </a:solidFill>
                <a:effectLst/>
                <a:latin typeface="宋体" panose="02010600030101010101" pitchFamily="2" charset="-122"/>
                <a:ea typeface="宋体" panose="02010600030101010101" pitchFamily="2" charset="-122"/>
              </a:rPr>
              <a:t>邻接和</a:t>
            </a:r>
            <a:r>
              <a:rPr lang="en-US" altLang="zh-CN" sz="2800" i="0" dirty="0">
                <a:solidFill>
                  <a:srgbClr val="333333"/>
                </a:solidFill>
                <a:effectLst/>
                <a:latin typeface="宋体" panose="02010600030101010101" pitchFamily="2" charset="-122"/>
                <a:ea typeface="宋体" panose="02010600030101010101" pitchFamily="2" charset="-122"/>
              </a:rPr>
              <a:t>8</a:t>
            </a:r>
            <a:r>
              <a:rPr lang="zh-CN" altLang="en-US" sz="2800" i="0" dirty="0">
                <a:solidFill>
                  <a:srgbClr val="333333"/>
                </a:solidFill>
                <a:effectLst/>
                <a:latin typeface="宋体" panose="02010600030101010101" pitchFamily="2" charset="-122"/>
                <a:ea typeface="宋体" panose="02010600030101010101" pitchFamily="2" charset="-122"/>
              </a:rPr>
              <a:t>邻接时，优先采用</a:t>
            </a:r>
            <a:r>
              <a:rPr lang="en-US" altLang="zh-CN" sz="2800" i="0" dirty="0">
                <a:solidFill>
                  <a:srgbClr val="333333"/>
                </a:solidFill>
                <a:effectLst/>
                <a:latin typeface="宋体" panose="02010600030101010101" pitchFamily="2" charset="-122"/>
                <a:ea typeface="宋体" panose="02010600030101010101" pitchFamily="2" charset="-122"/>
              </a:rPr>
              <a:t>4</a:t>
            </a:r>
            <a:r>
              <a:rPr lang="zh-CN" altLang="en-US" sz="2800" i="0" dirty="0">
                <a:solidFill>
                  <a:srgbClr val="333333"/>
                </a:solidFill>
                <a:effectLst/>
                <a:latin typeface="宋体" panose="02010600030101010101" pitchFamily="2" charset="-122"/>
                <a:ea typeface="宋体" panose="02010600030101010101" pitchFamily="2" charset="-122"/>
              </a:rPr>
              <a:t>邻接 </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9971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6" name="矩形 15"/>
          <p:cNvSpPr/>
          <p:nvPr/>
        </p:nvSpPr>
        <p:spPr>
          <a:xfrm>
            <a:off x="-228600" y="1437640"/>
            <a:ext cx="9074785" cy="2936188"/>
          </a:xfrm>
          <a:prstGeom prst="rect">
            <a:avLst/>
          </a:prstGeom>
        </p:spPr>
        <p:txBody>
          <a:bodyPr wrap="square">
            <a:spAutoFit/>
          </a:bodyPr>
          <a:lstStyle/>
          <a:p>
            <a:pPr marL="800100" marR="0" lvl="1"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思考题</a:t>
            </a:r>
          </a:p>
          <a:p>
            <a:pPr marL="971550" marR="0" lvl="1" indent="-5143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假设下图所有红色像素的灰度值属于同一集合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V</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，那么</a:t>
            </a:r>
            <a:r>
              <a:rPr kumimoji="1" lang="zh-CN" altLang="en-US" sz="2800" dirty="0">
                <a:solidFill>
                  <a:prstClr val="black"/>
                </a:solidFill>
                <a:latin typeface="Times New Roman" panose="02020503050405090304" charset="0"/>
                <a:ea typeface="宋体" charset="0"/>
                <a:cs typeface="Times New Roman" panose="02020503050405090304" charset="0"/>
                <a:sym typeface="+mn-ea"/>
              </a:rPr>
              <a:t>图</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中哪些像素与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p</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像素</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邻接？</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graphicFrame>
        <p:nvGraphicFramePr>
          <p:cNvPr id="4" name="object 4"/>
          <p:cNvGraphicFramePr>
            <a:graphicFrameLocks noGrp="1"/>
          </p:cNvGraphicFramePr>
          <p:nvPr>
            <p:custDataLst>
              <p:tags r:id="rId1"/>
            </p:custDataLst>
            <p:extLst>
              <p:ext uri="{D42A27DB-BD31-4B8C-83A1-F6EECF244321}">
                <p14:modId xmlns:p14="http://schemas.microsoft.com/office/powerpoint/2010/main" val="2485439380"/>
              </p:ext>
            </p:extLst>
          </p:nvPr>
        </p:nvGraphicFramePr>
        <p:xfrm>
          <a:off x="3543122" y="3448748"/>
          <a:ext cx="2057399" cy="207518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799">
                  <a:extLst>
                    <a:ext uri="{9D8B030D-6E8A-4147-A177-3AD203B41FA5}">
                      <a16:colId xmlns:a16="http://schemas.microsoft.com/office/drawing/2014/main" val="20002"/>
                    </a:ext>
                  </a:extLst>
                </a:gridCol>
              </a:tblGrid>
              <a:tr h="685800">
                <a:tc>
                  <a:txBody>
                    <a:bodyPr/>
                    <a:lstStyle/>
                    <a:p>
                      <a:pPr algn="ctr"/>
                      <a:r>
                        <a:rPr lang="en-US" sz="3200" b="0">
                          <a:latin typeface="Times New Roman Regular" panose="02020503050405090304" charset="0"/>
                          <a:cs typeface="Times New Roman Regular" panose="02020503050405090304" charset="0"/>
                        </a:rPr>
                        <a:t>a</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algn="ctr"/>
                      <a:r>
                        <a:rPr lang="en-US" sz="3200" b="0">
                          <a:latin typeface="Times New Roman Regular" panose="02020503050405090304" charset="0"/>
                          <a:cs typeface="Times New Roman Regular" panose="02020503050405090304" charset="0"/>
                        </a:rPr>
                        <a:t>b</a:t>
                      </a: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gn="ctr"/>
                      <a:r>
                        <a:rPr lang="en-US" sz="3200" b="0">
                          <a:latin typeface="Times New Roman Regular" panose="02020503050405090304" charset="0"/>
                          <a:cs typeface="Times New Roman Regular" panose="02020503050405090304" charset="0"/>
                        </a:rPr>
                        <a:t>c</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0000"/>
                    </a:solidFill>
                  </a:tcPr>
                </a:tc>
                <a:extLst>
                  <a:ext uri="{0D108BD9-81ED-4DB2-BD59-A6C34878D82A}">
                    <a16:rowId xmlns:a16="http://schemas.microsoft.com/office/drawing/2014/main" val="10000"/>
                  </a:ext>
                </a:extLst>
              </a:tr>
              <a:tr h="685800">
                <a:tc>
                  <a:txBody>
                    <a:bodyPr/>
                    <a:lstStyle/>
                    <a:p>
                      <a:pPr algn="ctr"/>
                      <a:r>
                        <a:rPr lang="en-US" sz="3200" b="0">
                          <a:latin typeface="Times New Roman Regular" panose="02020503050405090304" charset="0"/>
                          <a:cs typeface="Times New Roman Regular" panose="02020503050405090304" charset="0"/>
                        </a:rPr>
                        <a:t>d</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marL="176530" algn="ctr">
                        <a:lnSpc>
                          <a:spcPct val="100000"/>
                        </a:lnSpc>
                        <a:spcBef>
                          <a:spcPts val="205"/>
                        </a:spcBef>
                      </a:pPr>
                      <a:r>
                        <a:rPr lang="en-US" sz="3200" b="1" dirty="0">
                          <a:latin typeface="Times New Roman Bold" panose="02020503050405090304" charset="0"/>
                          <a:cs typeface="Times New Roman Bold" panose="02020503050405090304" charset="0"/>
                        </a:rPr>
                        <a:t>p</a:t>
                      </a: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gn="ctr"/>
                      <a:r>
                        <a:rPr lang="en-US" sz="3200" b="0">
                          <a:latin typeface="Times New Roman Regular" panose="02020503050405090304" charset="0"/>
                          <a:cs typeface="Times New Roman Regular" panose="02020503050405090304" charset="0"/>
                        </a:rPr>
                        <a:t>e</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1"/>
                  </a:ext>
                </a:extLst>
              </a:tr>
              <a:tr h="703580">
                <a:tc>
                  <a:txBody>
                    <a:bodyPr/>
                    <a:lstStyle/>
                    <a:p>
                      <a:pPr algn="ctr"/>
                      <a:r>
                        <a:rPr lang="en-US" sz="3200" b="0">
                          <a:latin typeface="Times New Roman Regular" panose="02020503050405090304" charset="0"/>
                          <a:cs typeface="Times New Roman Regular" panose="02020503050405090304" charset="0"/>
                        </a:rPr>
                        <a:t>f</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gn="ctr"/>
                      <a:r>
                        <a:rPr lang="en-US" sz="3200" b="0">
                          <a:latin typeface="Times New Roman Regular" panose="02020503050405090304" charset="0"/>
                          <a:cs typeface="Times New Roman Regular" panose="02020503050405090304" charset="0"/>
                        </a:rPr>
                        <a:t>g</a:t>
                      </a: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chemeClr val="accent4">
                        <a:lumMod val="40000"/>
                        <a:lumOff val="60000"/>
                      </a:schemeClr>
                    </a:solidFill>
                  </a:tcPr>
                </a:tc>
                <a:tc>
                  <a:txBody>
                    <a:bodyPr/>
                    <a:lstStyle/>
                    <a:p>
                      <a:pPr marL="163195" algn="ctr">
                        <a:lnSpc>
                          <a:spcPct val="100000"/>
                        </a:lnSpc>
                        <a:spcBef>
                          <a:spcPts val="205"/>
                        </a:spcBef>
                      </a:pPr>
                      <a:r>
                        <a:rPr lang="en-US" sz="3200" b="0" dirty="0">
                          <a:latin typeface="Times New Roman Regular" panose="02020503050405090304" charset="0"/>
                          <a:cs typeface="Times New Roman Regular" panose="02020503050405090304" charset="0"/>
                        </a:rPr>
                        <a:t>h</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0000"/>
                    </a:solidFill>
                  </a:tcPr>
                </a:tc>
                <a:extLst>
                  <a:ext uri="{0D108BD9-81ED-4DB2-BD59-A6C34878D82A}">
                    <a16:rowId xmlns:a16="http://schemas.microsoft.com/office/drawing/2014/main" val="10002"/>
                  </a:ext>
                </a:extLst>
              </a:tr>
            </a:tbl>
          </a:graphicData>
        </a:graphic>
      </p:graphicFrame>
      <p:sp>
        <p:nvSpPr>
          <p:cNvPr id="15" name="标题 1">
            <a:extLst>
              <a:ext uri="{FF2B5EF4-FFF2-40B4-BE49-F238E27FC236}">
                <a16:creationId xmlns:a16="http://schemas.microsoft.com/office/drawing/2014/main" id="{79DD4AFC-80FF-EAAD-54FA-746FDF3C461A}"/>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邻接</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7" name="图片 16">
            <a:extLst>
              <a:ext uri="{FF2B5EF4-FFF2-40B4-BE49-F238E27FC236}">
                <a16:creationId xmlns:a16="http://schemas.microsoft.com/office/drawing/2014/main" id="{A4542E4F-CD1F-1406-4C79-39B33C59C5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8" name="直线连接符 4">
            <a:extLst>
              <a:ext uri="{FF2B5EF4-FFF2-40B4-BE49-F238E27FC236}">
                <a16:creationId xmlns:a16="http://schemas.microsoft.com/office/drawing/2014/main" id="{1BBC4965-59C8-A5F4-A022-6064ED03D398}"/>
              </a:ext>
            </a:extLst>
          </p:cNvPr>
          <p:cNvCxnSpPr>
            <a:cxnSpLocks/>
          </p:cNvCxnSpPr>
          <p:nvPr/>
        </p:nvCxnSpPr>
        <p:spPr>
          <a:xfrm>
            <a:off x="1668071" y="525055"/>
            <a:ext cx="3089796" cy="0"/>
          </a:xfrm>
          <a:prstGeom prst="line">
            <a:avLst/>
          </a:prstGeom>
          <a:noFill/>
          <a:ln w="6350" cap="flat" cmpd="sng" algn="ctr">
            <a:solidFill>
              <a:sysClr val="windowText" lastClr="000000"/>
            </a:solidFill>
            <a:prstDash val="solid"/>
            <a:miter lim="800000"/>
          </a:ln>
          <a:effectLst/>
        </p:spPr>
      </p:cxnSp>
      <p:sp>
        <p:nvSpPr>
          <p:cNvPr id="19" name="标题 1">
            <a:extLst>
              <a:ext uri="{FF2B5EF4-FFF2-40B4-BE49-F238E27FC236}">
                <a16:creationId xmlns:a16="http://schemas.microsoft.com/office/drawing/2014/main" id="{6FD578CC-4E17-6DED-C399-815320BDA3C3}"/>
              </a:ext>
            </a:extLst>
          </p:cNvPr>
          <p:cNvSpPr txBox="1"/>
          <p:nvPr/>
        </p:nvSpPr>
        <p:spPr>
          <a:xfrm>
            <a:off x="1473070" y="45072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Adjacency</a:t>
            </a:r>
          </a:p>
        </p:txBody>
      </p:sp>
      <p:sp>
        <p:nvSpPr>
          <p:cNvPr id="20" name="矩形 19">
            <a:extLst>
              <a:ext uri="{FF2B5EF4-FFF2-40B4-BE49-F238E27FC236}">
                <a16:creationId xmlns:a16="http://schemas.microsoft.com/office/drawing/2014/main" id="{046C1CC2-9FCD-1FB4-988C-320EF89E2B79}"/>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457200" y="1333500"/>
            <a:ext cx="82296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之间存在一条</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个</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折线，</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且</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该折线上的像素灰度值均满足特定</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相似</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性</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准则</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，则称这</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序列像素组成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了</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一条从像素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通路</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0844" name="Object 12"/>
          <p:cNvGraphicFramePr>
            <a:graphicFrameLocks noChangeAspect="1"/>
          </p:cNvGraphicFramePr>
          <p:nvPr/>
        </p:nvGraphicFramePr>
        <p:xfrm>
          <a:off x="3635896" y="1542629"/>
          <a:ext cx="153987" cy="230187"/>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20844" name="Object 12"/>
                      <p:cNvPicPr>
                        <a:picLocks noChangeAspect="1" noChangeArrowheads="1"/>
                      </p:cNvPicPr>
                      <p:nvPr/>
                    </p:nvPicPr>
                    <p:blipFill>
                      <a:blip r:embed="rId4"/>
                      <a:srcRect/>
                      <a:stretch>
                        <a:fillRect/>
                      </a:stretch>
                    </p:blipFill>
                    <p:spPr bwMode="auto">
                      <a:xfrm>
                        <a:off x="3635896" y="1542629"/>
                        <a:ext cx="153987"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5" name="Object 13"/>
          <p:cNvGraphicFramePr>
            <a:graphicFrameLocks noChangeAspect="1"/>
          </p:cNvGraphicFramePr>
          <p:nvPr/>
        </p:nvGraphicFramePr>
        <p:xfrm>
          <a:off x="2384326" y="154104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20845" name="Object 13"/>
                      <p:cNvPicPr>
                        <a:picLocks noChangeAspect="1" noChangeArrowheads="1"/>
                      </p:cNvPicPr>
                      <p:nvPr/>
                    </p:nvPicPr>
                    <p:blipFill>
                      <a:blip r:embed="rId6"/>
                      <a:srcRect/>
                      <a:stretch>
                        <a:fillRect/>
                      </a:stretch>
                    </p:blipFill>
                    <p:spPr bwMode="auto">
                      <a:xfrm>
                        <a:off x="2384326"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6" name="Object 14"/>
          <p:cNvGraphicFramePr>
            <a:graphicFrameLocks noChangeAspect="1"/>
          </p:cNvGraphicFramePr>
          <p:nvPr/>
        </p:nvGraphicFramePr>
        <p:xfrm>
          <a:off x="1403648" y="2946565"/>
          <a:ext cx="153988" cy="231775"/>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20846" name="Object 14"/>
                      <p:cNvPicPr>
                        <a:picLocks noChangeAspect="1" noChangeArrowheads="1"/>
                      </p:cNvPicPr>
                      <p:nvPr/>
                    </p:nvPicPr>
                    <p:blipFill>
                      <a:blip r:embed="rId4"/>
                      <a:srcRect/>
                      <a:stretch>
                        <a:fillRect/>
                      </a:stretch>
                    </p:blipFill>
                    <p:spPr bwMode="auto">
                      <a:xfrm>
                        <a:off x="1403648" y="2946565"/>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7" name="Object 15"/>
          <p:cNvGraphicFramePr>
            <a:graphicFrameLocks noChangeAspect="1"/>
          </p:cNvGraphicFramePr>
          <p:nvPr/>
        </p:nvGraphicFramePr>
        <p:xfrm>
          <a:off x="7668344" y="2476014"/>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20847" name="Object 15"/>
                      <p:cNvPicPr>
                        <a:picLocks noChangeAspect="1" noChangeArrowheads="1"/>
                      </p:cNvPicPr>
                      <p:nvPr/>
                    </p:nvPicPr>
                    <p:blipFill>
                      <a:blip r:embed="rId6"/>
                      <a:srcRect/>
                      <a:stretch>
                        <a:fillRect/>
                      </a:stretch>
                    </p:blipFill>
                    <p:spPr bwMode="auto">
                      <a:xfrm>
                        <a:off x="7668344" y="2476014"/>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43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5" name="Object 4"/>
          <p:cNvGraphicFramePr>
            <a:graphicFrameLocks noChangeAspect="1"/>
          </p:cNvGraphicFramePr>
          <p:nvPr/>
        </p:nvGraphicFramePr>
        <p:xfrm>
          <a:off x="5880021" y="1500114"/>
          <a:ext cx="712788" cy="273050"/>
        </p:xfrm>
        <a:graphic>
          <a:graphicData uri="http://schemas.openxmlformats.org/presentationml/2006/ole">
            <mc:AlternateContent xmlns:mc="http://schemas.openxmlformats.org/markup-compatibility/2006">
              <mc:Choice xmlns:v="urn:schemas-microsoft-com:vml" Requires="v">
                <p:oleObj name="Formula" r:id="rId7" imgW="706320" imgH="269280" progId="Equation.Ribbit">
                  <p:embed/>
                </p:oleObj>
              </mc:Choice>
              <mc:Fallback>
                <p:oleObj name="Formula" r:id="rId7" imgW="706320" imgH="269280" progId="Equation.Ribbit">
                  <p:embed/>
                  <p:pic>
                    <p:nvPicPr>
                      <p:cNvPr id="5" name="Object 4"/>
                      <p:cNvPicPr>
                        <a:picLocks noChangeAspect="1" noChangeArrowheads="1"/>
                      </p:cNvPicPr>
                      <p:nvPr/>
                    </p:nvPicPr>
                    <p:blipFill>
                      <a:blip r:embed="rId8"/>
                      <a:srcRect/>
                      <a:stretch>
                        <a:fillRect/>
                      </a:stretch>
                    </p:blipFill>
                    <p:spPr bwMode="auto">
                      <a:xfrm>
                        <a:off x="5880021" y="1500114"/>
                        <a:ext cx="712788"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3610035" y="5958298"/>
            <a:ext cx="55339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 ,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FF"/>
              </a:solidFill>
              <a:effectLst/>
              <a:uLnTx/>
              <a:uFillTx/>
              <a:latin typeface="Arial"/>
              <a:cs typeface="+mn-cs"/>
            </a:endParaRPr>
          </a:p>
        </p:txBody>
      </p:sp>
      <p:graphicFrame>
        <p:nvGraphicFramePr>
          <p:cNvPr id="12" name="Object 13"/>
          <p:cNvGraphicFramePr>
            <a:graphicFrameLocks noChangeAspect="1"/>
          </p:cNvGraphicFramePr>
          <p:nvPr/>
        </p:nvGraphicFramePr>
        <p:xfrm>
          <a:off x="8436274" y="2766722"/>
          <a:ext cx="169863" cy="230187"/>
        </p:xfrm>
        <a:graphic>
          <a:graphicData uri="http://schemas.openxmlformats.org/presentationml/2006/ole">
            <mc:AlternateContent xmlns:mc="http://schemas.openxmlformats.org/markup-compatibility/2006">
              <mc:Choice xmlns:v="urn:schemas-microsoft-com:vml" Requires="v">
                <p:oleObj name="Formula" r:id="rId9" imgW="180360" imgH="234000" progId="Equation.Ribbit">
                  <p:embed/>
                </p:oleObj>
              </mc:Choice>
              <mc:Fallback>
                <p:oleObj name="Formula" r:id="rId9" imgW="180360" imgH="234000" progId="Equation.Ribbit">
                  <p:embed/>
                  <p:pic>
                    <p:nvPicPr>
                      <p:cNvPr id="12" name="Object 13"/>
                      <p:cNvPicPr>
                        <a:picLocks noChangeAspect="1" noChangeArrowheads="1"/>
                      </p:cNvPicPr>
                      <p:nvPr/>
                    </p:nvPicPr>
                    <p:blipFill>
                      <a:blip r:embed="rId10"/>
                      <a:srcRect/>
                      <a:stretch>
                        <a:fillRect/>
                      </a:stretch>
                    </p:blipFill>
                    <p:spPr bwMode="auto">
                      <a:xfrm>
                        <a:off x="8436274" y="2766722"/>
                        <a:ext cx="169863"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5652120" y="5517232"/>
          <a:ext cx="152400" cy="228600"/>
        </p:xfrm>
        <a:graphic>
          <a:graphicData uri="http://schemas.openxmlformats.org/presentationml/2006/ole">
            <mc:AlternateContent xmlns:mc="http://schemas.openxmlformats.org/markup-compatibility/2006">
              <mc:Choice xmlns:v="urn:schemas-microsoft-com:vml" Requires="v">
                <p:oleObj name="Formula" r:id="rId11" imgW="145080" imgH="234000" progId="Equation.Ribbit">
                  <p:embed/>
                </p:oleObj>
              </mc:Choice>
              <mc:Fallback>
                <p:oleObj name="Formula" r:id="rId11" imgW="145080" imgH="234000" progId="Equation.Ribbit">
                  <p:embed/>
                  <p:pic>
                    <p:nvPicPr>
                      <p:cNvPr id="13" name="Object 12"/>
                      <p:cNvPicPr>
                        <a:picLocks noChangeAspect="1" noChangeArrowheads="1"/>
                      </p:cNvPicPr>
                      <p:nvPr/>
                    </p:nvPicPr>
                    <p:blipFill>
                      <a:blip r:embed="rId12"/>
                      <a:srcRect/>
                      <a:stretch>
                        <a:fillRect/>
                      </a:stretch>
                    </p:blipFill>
                    <p:spPr bwMode="auto">
                      <a:xfrm>
                        <a:off x="5652120" y="5517232"/>
                        <a:ext cx="152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内容占位符 2"/>
          <p:cNvSpPr txBox="1">
            <a:spLocks/>
          </p:cNvSpPr>
          <p:nvPr/>
        </p:nvSpPr>
        <p:spPr bwMode="auto">
          <a:xfrm>
            <a:off x="457200" y="3284984"/>
            <a:ext cx="5495974" cy="203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设</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是某一图像子集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中的两个像素，若存在一条完全由</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中的像素组成的从</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的通路，则称像素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Object 18"/>
          <p:cNvGraphicFramePr>
            <a:graphicFrameLocks noChangeAspect="1"/>
          </p:cNvGraphicFramePr>
          <p:nvPr/>
        </p:nvGraphicFramePr>
        <p:xfrm>
          <a:off x="1971328" y="3470964"/>
          <a:ext cx="152400" cy="231775"/>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5" name="Object 18"/>
                      <p:cNvPicPr>
                        <a:picLocks noChangeAspect="1" noChangeArrowheads="1"/>
                      </p:cNvPicPr>
                      <p:nvPr/>
                    </p:nvPicPr>
                    <p:blipFill>
                      <a:blip r:embed="rId4"/>
                      <a:srcRect/>
                      <a:stretch>
                        <a:fillRect/>
                      </a:stretch>
                    </p:blipFill>
                    <p:spPr bwMode="auto">
                      <a:xfrm>
                        <a:off x="1971328" y="347096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9"/>
          <p:cNvGraphicFramePr>
            <a:graphicFrameLocks noChangeAspect="1"/>
          </p:cNvGraphicFramePr>
          <p:nvPr/>
        </p:nvGraphicFramePr>
        <p:xfrm>
          <a:off x="1361602" y="3479086"/>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6" name="Object 19"/>
                      <p:cNvPicPr>
                        <a:picLocks noChangeAspect="1" noChangeArrowheads="1"/>
                      </p:cNvPicPr>
                      <p:nvPr/>
                    </p:nvPicPr>
                    <p:blipFill>
                      <a:blip r:embed="rId6"/>
                      <a:srcRect/>
                      <a:stretch>
                        <a:fillRect/>
                      </a:stretch>
                    </p:blipFill>
                    <p:spPr bwMode="auto">
                      <a:xfrm>
                        <a:off x="1361602" y="3479086"/>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0"/>
          <p:cNvGraphicFramePr>
            <a:graphicFrameLocks noChangeAspect="1"/>
          </p:cNvGraphicFramePr>
          <p:nvPr/>
        </p:nvGraphicFramePr>
        <p:xfrm>
          <a:off x="4072332" y="4405970"/>
          <a:ext cx="152400" cy="231775"/>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7" name="Object 20"/>
                      <p:cNvPicPr>
                        <a:picLocks noChangeAspect="1" noChangeArrowheads="1"/>
                      </p:cNvPicPr>
                      <p:nvPr/>
                    </p:nvPicPr>
                    <p:blipFill>
                      <a:blip r:embed="rId4"/>
                      <a:srcRect/>
                      <a:stretch>
                        <a:fillRect/>
                      </a:stretch>
                    </p:blipFill>
                    <p:spPr bwMode="auto">
                      <a:xfrm>
                        <a:off x="4072332" y="4405970"/>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1"/>
          <p:cNvGraphicFramePr>
            <a:graphicFrameLocks noChangeAspect="1"/>
          </p:cNvGraphicFramePr>
          <p:nvPr/>
        </p:nvGraphicFramePr>
        <p:xfrm>
          <a:off x="3398097" y="4404318"/>
          <a:ext cx="181800" cy="235080"/>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8" name="Object 21"/>
                      <p:cNvPicPr>
                        <a:picLocks noChangeAspect="1" noChangeArrowheads="1"/>
                      </p:cNvPicPr>
                      <p:nvPr/>
                    </p:nvPicPr>
                    <p:blipFill>
                      <a:blip r:embed="rId6"/>
                      <a:srcRect/>
                      <a:stretch>
                        <a:fillRect/>
                      </a:stretch>
                    </p:blipFill>
                    <p:spPr bwMode="auto">
                      <a:xfrm>
                        <a:off x="3398097" y="4404318"/>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2"/>
          <p:cNvGraphicFramePr>
            <a:graphicFrameLocks noChangeAspect="1"/>
          </p:cNvGraphicFramePr>
          <p:nvPr/>
        </p:nvGraphicFramePr>
        <p:xfrm>
          <a:off x="3043585" y="4891465"/>
          <a:ext cx="153987" cy="231775"/>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9" name="Object 22"/>
                      <p:cNvPicPr>
                        <a:picLocks noChangeAspect="1" noChangeArrowheads="1"/>
                      </p:cNvPicPr>
                      <p:nvPr/>
                    </p:nvPicPr>
                    <p:blipFill>
                      <a:blip r:embed="rId4"/>
                      <a:srcRect/>
                      <a:stretch>
                        <a:fillRect/>
                      </a:stretch>
                    </p:blipFill>
                    <p:spPr bwMode="auto">
                      <a:xfrm>
                        <a:off x="3043585" y="4891465"/>
                        <a:ext cx="15398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3"/>
          <p:cNvGraphicFramePr>
            <a:graphicFrameLocks noChangeAspect="1"/>
          </p:cNvGraphicFramePr>
          <p:nvPr/>
        </p:nvGraphicFramePr>
        <p:xfrm>
          <a:off x="2373976" y="4891465"/>
          <a:ext cx="181800" cy="235080"/>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20" name="Object 23"/>
                      <p:cNvPicPr>
                        <a:picLocks noChangeAspect="1" noChangeArrowheads="1"/>
                      </p:cNvPicPr>
                      <p:nvPr/>
                    </p:nvPicPr>
                    <p:blipFill>
                      <a:blip r:embed="rId6"/>
                      <a:srcRect/>
                      <a:stretch>
                        <a:fillRect/>
                      </a:stretch>
                    </p:blipFill>
                    <p:spPr bwMode="auto">
                      <a:xfrm>
                        <a:off x="2373976" y="4891465"/>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4"/>
          <p:cNvGraphicFramePr>
            <a:graphicFrameLocks noChangeAspect="1"/>
          </p:cNvGraphicFramePr>
          <p:nvPr/>
        </p:nvGraphicFramePr>
        <p:xfrm>
          <a:off x="4499992" y="3451305"/>
          <a:ext cx="214312" cy="287338"/>
        </p:xfrm>
        <a:graphic>
          <a:graphicData uri="http://schemas.openxmlformats.org/presentationml/2006/ole">
            <mc:AlternateContent xmlns:mc="http://schemas.openxmlformats.org/markup-compatibility/2006">
              <mc:Choice xmlns:v="urn:schemas-microsoft-com:vml" Requires="v">
                <p:oleObj name="Formula" r:id="rId13" imgW="219960" imgH="289800" progId="Equation.Ribbit">
                  <p:embed/>
                </p:oleObj>
              </mc:Choice>
              <mc:Fallback>
                <p:oleObj name="Formula" r:id="rId13" imgW="219960" imgH="289800" progId="Equation.Ribbit">
                  <p:embed/>
                  <p:pic>
                    <p:nvPicPr>
                      <p:cNvPr id="21" name="Object 24"/>
                      <p:cNvPicPr>
                        <a:picLocks noChangeAspect="1" noChangeArrowheads="1"/>
                      </p:cNvPicPr>
                      <p:nvPr/>
                    </p:nvPicPr>
                    <p:blipFill>
                      <a:blip r:embed="rId14"/>
                      <a:srcRect/>
                      <a:stretch>
                        <a:fillRect/>
                      </a:stretch>
                    </p:blipFill>
                    <p:spPr bwMode="auto">
                      <a:xfrm>
                        <a:off x="4499992" y="3451305"/>
                        <a:ext cx="214312"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6"/>
          <p:cNvGraphicFramePr>
            <a:graphicFrameLocks noChangeAspect="1"/>
          </p:cNvGraphicFramePr>
          <p:nvPr/>
        </p:nvGraphicFramePr>
        <p:xfrm>
          <a:off x="5020060" y="3915627"/>
          <a:ext cx="195262" cy="261937"/>
        </p:xfrm>
        <a:graphic>
          <a:graphicData uri="http://schemas.openxmlformats.org/presentationml/2006/ole">
            <mc:AlternateContent xmlns:mc="http://schemas.openxmlformats.org/markup-compatibility/2006">
              <mc:Choice xmlns:v="urn:schemas-microsoft-com:vml" Requires="v">
                <p:oleObj name="Formula" r:id="rId15" imgW="201960" imgH="265680" progId="Equation.Ribbit">
                  <p:embed/>
                </p:oleObj>
              </mc:Choice>
              <mc:Fallback>
                <p:oleObj name="Formula" r:id="rId15" imgW="201960" imgH="265680" progId="Equation.Ribbit">
                  <p:embed/>
                  <p:pic>
                    <p:nvPicPr>
                      <p:cNvPr id="22"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0060" y="3915627"/>
                        <a:ext cx="195262"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组合 227"/>
          <p:cNvGrpSpPr/>
          <p:nvPr/>
        </p:nvGrpSpPr>
        <p:grpSpPr>
          <a:xfrm>
            <a:off x="5724128" y="2946400"/>
            <a:ext cx="3233840" cy="3144629"/>
            <a:chOff x="5476" y="2773"/>
            <a:chExt cx="7752" cy="7538"/>
          </a:xfrm>
        </p:grpSpPr>
        <p:sp>
          <p:nvSpPr>
            <p:cNvPr id="24" name="文本框 188"/>
            <p:cNvSpPr txBox="1"/>
            <p:nvPr/>
          </p:nvSpPr>
          <p:spPr>
            <a:xfrm>
              <a:off x="6329"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25" name="文本框 190"/>
            <p:cNvSpPr txBox="1"/>
            <p:nvPr/>
          </p:nvSpPr>
          <p:spPr>
            <a:xfrm>
              <a:off x="6895"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26" name="文本框 191"/>
            <p:cNvSpPr txBox="1"/>
            <p:nvPr/>
          </p:nvSpPr>
          <p:spPr>
            <a:xfrm>
              <a:off x="7462"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7" name="文本框 192"/>
            <p:cNvSpPr txBox="1"/>
            <p:nvPr/>
          </p:nvSpPr>
          <p:spPr>
            <a:xfrm>
              <a:off x="80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8" name="文本框 193"/>
            <p:cNvSpPr txBox="1"/>
            <p:nvPr/>
          </p:nvSpPr>
          <p:spPr>
            <a:xfrm>
              <a:off x="8593"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29" name="文本框 194"/>
            <p:cNvSpPr txBox="1"/>
            <p:nvPr/>
          </p:nvSpPr>
          <p:spPr>
            <a:xfrm>
              <a:off x="91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30" name="文本框 195"/>
            <p:cNvSpPr txBox="1"/>
            <p:nvPr/>
          </p:nvSpPr>
          <p:spPr>
            <a:xfrm>
              <a:off x="97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1" name="文本框 196"/>
            <p:cNvSpPr txBox="1"/>
            <p:nvPr/>
          </p:nvSpPr>
          <p:spPr>
            <a:xfrm>
              <a:off x="10284"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32" name="文本框 197"/>
            <p:cNvSpPr txBox="1"/>
            <p:nvPr/>
          </p:nvSpPr>
          <p:spPr>
            <a:xfrm>
              <a:off x="108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33" name="文本框 198"/>
            <p:cNvSpPr txBox="1"/>
            <p:nvPr/>
          </p:nvSpPr>
          <p:spPr>
            <a:xfrm>
              <a:off x="11699" y="2773"/>
              <a:ext cx="102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34" name="文本框 199"/>
            <p:cNvSpPr txBox="1"/>
            <p:nvPr/>
          </p:nvSpPr>
          <p:spPr>
            <a:xfrm>
              <a:off x="12324" y="2773"/>
              <a:ext cx="90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5" name="文本框 200"/>
            <p:cNvSpPr txBox="1"/>
            <p:nvPr/>
          </p:nvSpPr>
          <p:spPr>
            <a:xfrm>
              <a:off x="11426"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grpSp>
          <p:nvGrpSpPr>
            <p:cNvPr id="36" name="组合 214"/>
            <p:cNvGrpSpPr/>
            <p:nvPr/>
          </p:nvGrpSpPr>
          <p:grpSpPr>
            <a:xfrm>
              <a:off x="6257" y="3353"/>
              <a:ext cx="6808" cy="6804"/>
              <a:chOff x="6257" y="3353"/>
              <a:chExt cx="6808" cy="6804"/>
            </a:xfrm>
          </p:grpSpPr>
          <p:sp>
            <p:nvSpPr>
              <p:cNvPr id="49" name="Rectangle 35"/>
              <p:cNvSpPr/>
              <p:nvPr/>
            </p:nvSpPr>
            <p:spPr bwMode="auto">
              <a:xfrm>
                <a:off x="11928" y="392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11928" y="44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11928" y="50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0794" y="675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1361" y="618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1361" y="562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0227" y="732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11928" y="335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9660" y="7889"/>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8526"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9093"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6258" y="9023"/>
                <a:ext cx="569"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6825"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2" name="Rectangle 35"/>
              <p:cNvSpPr/>
              <p:nvPr/>
            </p:nvSpPr>
            <p:spPr bwMode="auto">
              <a:xfrm>
                <a:off x="7392"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35"/>
              <p:cNvSpPr/>
              <p:nvPr/>
            </p:nvSpPr>
            <p:spPr bwMode="auto">
              <a:xfrm>
                <a:off x="7959"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4" name="直接连接符 33"/>
              <p:cNvCxnSpPr/>
              <p:nvPr/>
            </p:nvCxnSpPr>
            <p:spPr>
              <a:xfrm>
                <a:off x="12212" y="3645"/>
                <a:ext cx="0" cy="168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5" name="直接连接符 34"/>
              <p:cNvCxnSpPr/>
              <p:nvPr/>
            </p:nvCxnSpPr>
            <p:spPr>
              <a:xfrm flipV="1">
                <a:off x="11645" y="5325"/>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6" name="直接连接符 35"/>
              <p:cNvCxnSpPr/>
              <p:nvPr/>
            </p:nvCxnSpPr>
            <p:spPr>
              <a:xfrm>
                <a:off x="11645" y="5892"/>
                <a:ext cx="0" cy="625"/>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7" name="直接连接符 36"/>
              <p:cNvCxnSpPr/>
              <p:nvPr/>
            </p:nvCxnSpPr>
            <p:spPr>
              <a:xfrm flipV="1">
                <a:off x="9354" y="6517"/>
                <a:ext cx="2291" cy="2224"/>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8" name="直接连接符 37"/>
              <p:cNvCxnSpPr/>
              <p:nvPr/>
            </p:nvCxnSpPr>
            <p:spPr>
              <a:xfrm>
                <a:off x="8787" y="8741"/>
                <a:ext cx="567"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9" name="直接连接符 38"/>
              <p:cNvCxnSpPr/>
              <p:nvPr/>
            </p:nvCxnSpPr>
            <p:spPr>
              <a:xfrm>
                <a:off x="6527" y="9307"/>
                <a:ext cx="1702"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70" name="直接连接符 39"/>
              <p:cNvCxnSpPr/>
              <p:nvPr/>
            </p:nvCxnSpPr>
            <p:spPr>
              <a:xfrm flipV="1">
                <a:off x="8229" y="8740"/>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sp>
            <p:nvSpPr>
              <p:cNvPr id="71" name="Rectangle 35"/>
              <p:cNvSpPr/>
              <p:nvPr/>
            </p:nvSpPr>
            <p:spPr bwMode="auto">
              <a:xfrm>
                <a:off x="6259"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2" name="Rectangle 35"/>
              <p:cNvSpPr/>
              <p:nvPr/>
            </p:nvSpPr>
            <p:spPr bwMode="auto">
              <a:xfrm>
                <a:off x="85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3" name="Rectangle 35"/>
              <p:cNvSpPr/>
              <p:nvPr/>
            </p:nvSpPr>
            <p:spPr bwMode="auto">
              <a:xfrm>
                <a:off x="7960"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4" name="Rectangle 35"/>
              <p:cNvSpPr/>
              <p:nvPr/>
            </p:nvSpPr>
            <p:spPr bwMode="auto">
              <a:xfrm>
                <a:off x="7393"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 name="Rectangle 35"/>
              <p:cNvSpPr/>
              <p:nvPr/>
            </p:nvSpPr>
            <p:spPr bwMode="auto">
              <a:xfrm>
                <a:off x="6825" y="9591"/>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6" name="Rectangle 35"/>
              <p:cNvSpPr/>
              <p:nvPr/>
            </p:nvSpPr>
            <p:spPr bwMode="auto">
              <a:xfrm>
                <a:off x="10795"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7" name="Rectangle 35"/>
              <p:cNvSpPr/>
              <p:nvPr/>
            </p:nvSpPr>
            <p:spPr bwMode="auto">
              <a:xfrm>
                <a:off x="10228"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8" name="Rectangle 35"/>
              <p:cNvSpPr/>
              <p:nvPr/>
            </p:nvSpPr>
            <p:spPr bwMode="auto">
              <a:xfrm>
                <a:off x="9661"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9" name="Rectangle 35"/>
              <p:cNvSpPr/>
              <p:nvPr/>
            </p:nvSpPr>
            <p:spPr bwMode="auto">
              <a:xfrm>
                <a:off x="9094"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0" name="Rectangle 35"/>
              <p:cNvSpPr/>
              <p:nvPr/>
            </p:nvSpPr>
            <p:spPr bwMode="auto">
              <a:xfrm>
                <a:off x="119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35"/>
              <p:cNvSpPr/>
              <p:nvPr/>
            </p:nvSpPr>
            <p:spPr bwMode="auto">
              <a:xfrm>
                <a:off x="11357" y="9591"/>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2" name="Rectangle 35"/>
              <p:cNvSpPr/>
              <p:nvPr/>
            </p:nvSpPr>
            <p:spPr bwMode="auto">
              <a:xfrm>
                <a:off x="6259"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3" name="Rectangle 35"/>
              <p:cNvSpPr/>
              <p:nvPr/>
            </p:nvSpPr>
            <p:spPr bwMode="auto">
              <a:xfrm>
                <a:off x="8527"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4" name="Rectangle 35"/>
              <p:cNvSpPr/>
              <p:nvPr/>
            </p:nvSpPr>
            <p:spPr bwMode="auto">
              <a:xfrm>
                <a:off x="7960"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5" name="Rectangle 35"/>
              <p:cNvSpPr/>
              <p:nvPr/>
            </p:nvSpPr>
            <p:spPr bwMode="auto">
              <a:xfrm>
                <a:off x="7393"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6" name="Rectangle 35"/>
              <p:cNvSpPr/>
              <p:nvPr/>
            </p:nvSpPr>
            <p:spPr bwMode="auto">
              <a:xfrm>
                <a:off x="6826"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7" name="Rectangle 35"/>
              <p:cNvSpPr/>
              <p:nvPr/>
            </p:nvSpPr>
            <p:spPr bwMode="auto">
              <a:xfrm>
                <a:off x="107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8" name="Rectangle 35"/>
              <p:cNvSpPr/>
              <p:nvPr/>
            </p:nvSpPr>
            <p:spPr bwMode="auto">
              <a:xfrm>
                <a:off x="10228"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9" name="Rectangle 35"/>
              <p:cNvSpPr/>
              <p:nvPr/>
            </p:nvSpPr>
            <p:spPr bwMode="auto">
              <a:xfrm>
                <a:off x="9661"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0" name="Rectangle 35"/>
              <p:cNvSpPr/>
              <p:nvPr/>
            </p:nvSpPr>
            <p:spPr bwMode="auto">
              <a:xfrm>
                <a:off x="9094"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1" name="Rectangle 35"/>
              <p:cNvSpPr/>
              <p:nvPr/>
            </p:nvSpPr>
            <p:spPr bwMode="auto">
              <a:xfrm>
                <a:off x="11362"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2" name="Rectangle 35"/>
              <p:cNvSpPr/>
              <p:nvPr/>
            </p:nvSpPr>
            <p:spPr bwMode="auto">
              <a:xfrm>
                <a:off x="6259"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3" name="Rectangle 35"/>
              <p:cNvSpPr/>
              <p:nvPr/>
            </p:nvSpPr>
            <p:spPr bwMode="auto">
              <a:xfrm>
                <a:off x="8527"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4" name="Rectangle 35"/>
              <p:cNvSpPr/>
              <p:nvPr/>
            </p:nvSpPr>
            <p:spPr bwMode="auto">
              <a:xfrm>
                <a:off x="7960"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5" name="Rectangle 35"/>
              <p:cNvSpPr/>
              <p:nvPr/>
            </p:nvSpPr>
            <p:spPr bwMode="auto">
              <a:xfrm>
                <a:off x="7393"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 name="Rectangle 35"/>
              <p:cNvSpPr/>
              <p:nvPr/>
            </p:nvSpPr>
            <p:spPr bwMode="auto">
              <a:xfrm>
                <a:off x="6826"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7" name="Rectangle 35"/>
              <p:cNvSpPr/>
              <p:nvPr/>
            </p:nvSpPr>
            <p:spPr bwMode="auto">
              <a:xfrm>
                <a:off x="107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8" name="Rectangle 35"/>
              <p:cNvSpPr/>
              <p:nvPr/>
            </p:nvSpPr>
            <p:spPr bwMode="auto">
              <a:xfrm>
                <a:off x="10228"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9" name="Rectangle 35"/>
              <p:cNvSpPr/>
              <p:nvPr/>
            </p:nvSpPr>
            <p:spPr bwMode="auto">
              <a:xfrm>
                <a:off x="9661"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 name="Rectangle 35"/>
              <p:cNvSpPr/>
              <p:nvPr/>
            </p:nvSpPr>
            <p:spPr bwMode="auto">
              <a:xfrm>
                <a:off x="9094"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 name="Rectangle 35"/>
              <p:cNvSpPr/>
              <p:nvPr/>
            </p:nvSpPr>
            <p:spPr bwMode="auto">
              <a:xfrm>
                <a:off x="11362"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2" name="Rectangle 35"/>
              <p:cNvSpPr/>
              <p:nvPr/>
            </p:nvSpPr>
            <p:spPr bwMode="auto">
              <a:xfrm>
                <a:off x="6259"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 name="Rectangle 35"/>
              <p:cNvSpPr/>
              <p:nvPr/>
            </p:nvSpPr>
            <p:spPr bwMode="auto">
              <a:xfrm>
                <a:off x="8527"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4" name="Rectangle 35"/>
              <p:cNvSpPr/>
              <p:nvPr/>
            </p:nvSpPr>
            <p:spPr bwMode="auto">
              <a:xfrm>
                <a:off x="7960"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5" name="Rectangle 35"/>
              <p:cNvSpPr/>
              <p:nvPr/>
            </p:nvSpPr>
            <p:spPr bwMode="auto">
              <a:xfrm>
                <a:off x="7393"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6" name="Rectangle 35"/>
              <p:cNvSpPr/>
              <p:nvPr/>
            </p:nvSpPr>
            <p:spPr bwMode="auto">
              <a:xfrm>
                <a:off x="6826"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7" name="Rectangle 35"/>
              <p:cNvSpPr/>
              <p:nvPr/>
            </p:nvSpPr>
            <p:spPr bwMode="auto">
              <a:xfrm>
                <a:off x="10795"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8" name="Rectangle 35"/>
              <p:cNvSpPr/>
              <p:nvPr/>
            </p:nvSpPr>
            <p:spPr bwMode="auto">
              <a:xfrm>
                <a:off x="10228"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9" name="Rectangle 35"/>
              <p:cNvSpPr/>
              <p:nvPr/>
            </p:nvSpPr>
            <p:spPr bwMode="auto">
              <a:xfrm>
                <a:off x="9661"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0" name="Rectangle 35"/>
              <p:cNvSpPr/>
              <p:nvPr/>
            </p:nvSpPr>
            <p:spPr bwMode="auto">
              <a:xfrm>
                <a:off x="9094"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1" name="Rectangle 35"/>
              <p:cNvSpPr/>
              <p:nvPr/>
            </p:nvSpPr>
            <p:spPr bwMode="auto">
              <a:xfrm>
                <a:off x="11362"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2" name="Rectangle 35"/>
              <p:cNvSpPr/>
              <p:nvPr/>
            </p:nvSpPr>
            <p:spPr bwMode="auto">
              <a:xfrm>
                <a:off x="6259"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3" name="Rectangle 35"/>
              <p:cNvSpPr/>
              <p:nvPr/>
            </p:nvSpPr>
            <p:spPr bwMode="auto">
              <a:xfrm>
                <a:off x="8527"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4" name="Rectangle 35"/>
              <p:cNvSpPr/>
              <p:nvPr/>
            </p:nvSpPr>
            <p:spPr bwMode="auto">
              <a:xfrm>
                <a:off x="7960"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5" name="Rectangle 35"/>
              <p:cNvSpPr/>
              <p:nvPr/>
            </p:nvSpPr>
            <p:spPr bwMode="auto">
              <a:xfrm>
                <a:off x="7393"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6" name="Rectangle 35"/>
              <p:cNvSpPr/>
              <p:nvPr/>
            </p:nvSpPr>
            <p:spPr bwMode="auto">
              <a:xfrm>
                <a:off x="6826"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7" name="Rectangle 35"/>
              <p:cNvSpPr/>
              <p:nvPr/>
            </p:nvSpPr>
            <p:spPr bwMode="auto">
              <a:xfrm>
                <a:off x="10795"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 name="Rectangle 35"/>
              <p:cNvSpPr/>
              <p:nvPr/>
            </p:nvSpPr>
            <p:spPr bwMode="auto">
              <a:xfrm>
                <a:off x="10228"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9" name="Rectangle 35"/>
              <p:cNvSpPr/>
              <p:nvPr/>
            </p:nvSpPr>
            <p:spPr bwMode="auto">
              <a:xfrm>
                <a:off x="9661"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0" name="Rectangle 35"/>
              <p:cNvSpPr/>
              <p:nvPr/>
            </p:nvSpPr>
            <p:spPr bwMode="auto">
              <a:xfrm>
                <a:off x="9094"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1" name="Rectangle 35"/>
              <p:cNvSpPr/>
              <p:nvPr/>
            </p:nvSpPr>
            <p:spPr bwMode="auto">
              <a:xfrm>
                <a:off x="11362"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2" name="Rectangle 35"/>
              <p:cNvSpPr/>
              <p:nvPr/>
            </p:nvSpPr>
            <p:spPr bwMode="auto">
              <a:xfrm>
                <a:off x="62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3" name="Rectangle 35"/>
              <p:cNvSpPr/>
              <p:nvPr/>
            </p:nvSpPr>
            <p:spPr bwMode="auto">
              <a:xfrm>
                <a:off x="85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4" name="Rectangle 35"/>
              <p:cNvSpPr/>
              <p:nvPr/>
            </p:nvSpPr>
            <p:spPr bwMode="auto">
              <a:xfrm>
                <a:off x="79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 name="Rectangle 35"/>
              <p:cNvSpPr/>
              <p:nvPr/>
            </p:nvSpPr>
            <p:spPr bwMode="auto">
              <a:xfrm>
                <a:off x="7393"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6" name="Rectangle 35"/>
              <p:cNvSpPr/>
              <p:nvPr/>
            </p:nvSpPr>
            <p:spPr bwMode="auto">
              <a:xfrm>
                <a:off x="68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7" name="Rectangle 35"/>
              <p:cNvSpPr/>
              <p:nvPr/>
            </p:nvSpPr>
            <p:spPr bwMode="auto">
              <a:xfrm>
                <a:off x="10795"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8" name="Rectangle 35"/>
              <p:cNvSpPr/>
              <p:nvPr/>
            </p:nvSpPr>
            <p:spPr bwMode="auto">
              <a:xfrm>
                <a:off x="10232" y="5621"/>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9" name="Rectangle 35"/>
              <p:cNvSpPr/>
              <p:nvPr/>
            </p:nvSpPr>
            <p:spPr bwMode="auto">
              <a:xfrm>
                <a:off x="9661"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0" name="Rectangle 35"/>
              <p:cNvSpPr/>
              <p:nvPr/>
            </p:nvSpPr>
            <p:spPr bwMode="auto">
              <a:xfrm>
                <a:off x="9092" y="5621"/>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1" name="Rectangle 35"/>
              <p:cNvSpPr/>
              <p:nvPr/>
            </p:nvSpPr>
            <p:spPr bwMode="auto">
              <a:xfrm>
                <a:off x="11929"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2" name="Rectangle 35"/>
              <p:cNvSpPr/>
              <p:nvPr/>
            </p:nvSpPr>
            <p:spPr bwMode="auto">
              <a:xfrm>
                <a:off x="6258" y="6189"/>
                <a:ext cx="568"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3" name="Rectangle 35"/>
              <p:cNvSpPr/>
              <p:nvPr/>
            </p:nvSpPr>
            <p:spPr bwMode="auto">
              <a:xfrm>
                <a:off x="8526"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4" name="Rectangle 35"/>
              <p:cNvSpPr/>
              <p:nvPr/>
            </p:nvSpPr>
            <p:spPr bwMode="auto">
              <a:xfrm>
                <a:off x="7961"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5" name="Rectangle 35"/>
              <p:cNvSpPr/>
              <p:nvPr/>
            </p:nvSpPr>
            <p:spPr bwMode="auto">
              <a:xfrm>
                <a:off x="7392"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6" name="Rectangle 35"/>
              <p:cNvSpPr/>
              <p:nvPr/>
            </p:nvSpPr>
            <p:spPr bwMode="auto">
              <a:xfrm>
                <a:off x="6826" y="6189"/>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7" name="Rectangle 35"/>
              <p:cNvSpPr/>
              <p:nvPr/>
            </p:nvSpPr>
            <p:spPr bwMode="auto">
              <a:xfrm>
                <a:off x="10794"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8" name="Rectangle 35"/>
              <p:cNvSpPr/>
              <p:nvPr/>
            </p:nvSpPr>
            <p:spPr bwMode="auto">
              <a:xfrm>
                <a:off x="10227"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9" name="Rectangle 35"/>
              <p:cNvSpPr/>
              <p:nvPr/>
            </p:nvSpPr>
            <p:spPr bwMode="auto">
              <a:xfrm>
                <a:off x="9660"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0" name="Rectangle 35"/>
              <p:cNvSpPr/>
              <p:nvPr/>
            </p:nvSpPr>
            <p:spPr bwMode="auto">
              <a:xfrm>
                <a:off x="9093" y="6189"/>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1" name="Rectangle 35"/>
              <p:cNvSpPr/>
              <p:nvPr/>
            </p:nvSpPr>
            <p:spPr bwMode="auto">
              <a:xfrm>
                <a:off x="11928"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2" name="Rectangle 35"/>
              <p:cNvSpPr/>
              <p:nvPr/>
            </p:nvSpPr>
            <p:spPr bwMode="auto">
              <a:xfrm>
                <a:off x="6259" y="6755"/>
                <a:ext cx="567"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3" name="Rectangle 35"/>
              <p:cNvSpPr/>
              <p:nvPr/>
            </p:nvSpPr>
            <p:spPr bwMode="auto">
              <a:xfrm>
                <a:off x="8527"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4" name="Rectangle 35"/>
              <p:cNvSpPr/>
              <p:nvPr/>
            </p:nvSpPr>
            <p:spPr bwMode="auto">
              <a:xfrm>
                <a:off x="7960"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5" name="Rectangle 35"/>
              <p:cNvSpPr/>
              <p:nvPr/>
            </p:nvSpPr>
            <p:spPr bwMode="auto">
              <a:xfrm>
                <a:off x="7393" y="6755"/>
                <a:ext cx="568"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6" name="Rectangle 35"/>
              <p:cNvSpPr/>
              <p:nvPr/>
            </p:nvSpPr>
            <p:spPr bwMode="auto">
              <a:xfrm>
                <a:off x="6826"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7" name="Rectangle 35"/>
              <p:cNvSpPr/>
              <p:nvPr/>
            </p:nvSpPr>
            <p:spPr bwMode="auto">
              <a:xfrm>
                <a:off x="10228" y="6755"/>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8" name="Rectangle 35"/>
              <p:cNvSpPr/>
              <p:nvPr/>
            </p:nvSpPr>
            <p:spPr bwMode="auto">
              <a:xfrm>
                <a:off x="9661"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9" name="Rectangle 35"/>
              <p:cNvSpPr/>
              <p:nvPr/>
            </p:nvSpPr>
            <p:spPr bwMode="auto">
              <a:xfrm>
                <a:off x="9094"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0" name="Rectangle 35"/>
              <p:cNvSpPr/>
              <p:nvPr/>
            </p:nvSpPr>
            <p:spPr bwMode="auto">
              <a:xfrm>
                <a:off x="11929"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1" name="Rectangle 35"/>
              <p:cNvSpPr/>
              <p:nvPr/>
            </p:nvSpPr>
            <p:spPr bwMode="auto">
              <a:xfrm>
                <a:off x="11362"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2" name="Rectangle 35"/>
              <p:cNvSpPr/>
              <p:nvPr/>
            </p:nvSpPr>
            <p:spPr bwMode="auto">
              <a:xfrm>
                <a:off x="6257" y="7332"/>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3" name="Rectangle 35"/>
              <p:cNvSpPr/>
              <p:nvPr/>
            </p:nvSpPr>
            <p:spPr bwMode="auto">
              <a:xfrm>
                <a:off x="8525"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4" name="Rectangle 35"/>
              <p:cNvSpPr/>
              <p:nvPr/>
            </p:nvSpPr>
            <p:spPr bwMode="auto">
              <a:xfrm>
                <a:off x="7958"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5" name="Rectangle 35"/>
              <p:cNvSpPr/>
              <p:nvPr/>
            </p:nvSpPr>
            <p:spPr bwMode="auto">
              <a:xfrm>
                <a:off x="7391"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6" name="Rectangle 35"/>
              <p:cNvSpPr/>
              <p:nvPr/>
            </p:nvSpPr>
            <p:spPr bwMode="auto">
              <a:xfrm>
                <a:off x="6826" y="733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7" name="Rectangle 35"/>
              <p:cNvSpPr/>
              <p:nvPr/>
            </p:nvSpPr>
            <p:spPr bwMode="auto">
              <a:xfrm>
                <a:off x="10793" y="7332"/>
                <a:ext cx="566" cy="55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35"/>
              <p:cNvSpPr/>
              <p:nvPr/>
            </p:nvSpPr>
            <p:spPr bwMode="auto">
              <a:xfrm>
                <a:off x="9659"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9" name="Rectangle 35"/>
              <p:cNvSpPr/>
              <p:nvPr/>
            </p:nvSpPr>
            <p:spPr bwMode="auto">
              <a:xfrm>
                <a:off x="9092"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0" name="Rectangle 35"/>
              <p:cNvSpPr/>
              <p:nvPr/>
            </p:nvSpPr>
            <p:spPr bwMode="auto">
              <a:xfrm>
                <a:off x="11927" y="7332"/>
                <a:ext cx="566"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1" name="Rectangle 35"/>
              <p:cNvSpPr/>
              <p:nvPr/>
            </p:nvSpPr>
            <p:spPr bwMode="auto">
              <a:xfrm>
                <a:off x="11360" y="7332"/>
                <a:ext cx="570"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2" name="Rectangle 35"/>
              <p:cNvSpPr/>
              <p:nvPr/>
            </p:nvSpPr>
            <p:spPr bwMode="auto">
              <a:xfrm>
                <a:off x="6260"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3" name="Rectangle 35"/>
              <p:cNvSpPr/>
              <p:nvPr/>
            </p:nvSpPr>
            <p:spPr bwMode="auto">
              <a:xfrm>
                <a:off x="8528"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4" name="Rectangle 35"/>
              <p:cNvSpPr/>
              <p:nvPr/>
            </p:nvSpPr>
            <p:spPr bwMode="auto">
              <a:xfrm>
                <a:off x="7961"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5" name="Rectangle 35"/>
              <p:cNvSpPr/>
              <p:nvPr/>
            </p:nvSpPr>
            <p:spPr bwMode="auto">
              <a:xfrm>
                <a:off x="7394"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6" name="Rectangle 35"/>
              <p:cNvSpPr/>
              <p:nvPr/>
            </p:nvSpPr>
            <p:spPr bwMode="auto">
              <a:xfrm>
                <a:off x="6827"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7" name="Rectangle 35"/>
              <p:cNvSpPr/>
              <p:nvPr/>
            </p:nvSpPr>
            <p:spPr bwMode="auto">
              <a:xfrm>
                <a:off x="10796" y="7887"/>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8" name="Rectangle 35"/>
              <p:cNvSpPr/>
              <p:nvPr/>
            </p:nvSpPr>
            <p:spPr bwMode="auto">
              <a:xfrm>
                <a:off x="10229"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9" name="Rectangle 35"/>
              <p:cNvSpPr/>
              <p:nvPr/>
            </p:nvSpPr>
            <p:spPr bwMode="auto">
              <a:xfrm>
                <a:off x="9095"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0" name="Rectangle 35"/>
              <p:cNvSpPr/>
              <p:nvPr/>
            </p:nvSpPr>
            <p:spPr bwMode="auto">
              <a:xfrm>
                <a:off x="11927" y="7887"/>
                <a:ext cx="565"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1" name="Rectangle 35"/>
              <p:cNvSpPr/>
              <p:nvPr/>
            </p:nvSpPr>
            <p:spPr bwMode="auto">
              <a:xfrm>
                <a:off x="11363" y="7887"/>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2" name="Rectangle 35"/>
              <p:cNvSpPr/>
              <p:nvPr/>
            </p:nvSpPr>
            <p:spPr bwMode="auto">
              <a:xfrm>
                <a:off x="6257" y="8456"/>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3" name="Rectangle 35"/>
              <p:cNvSpPr/>
              <p:nvPr/>
            </p:nvSpPr>
            <p:spPr bwMode="auto">
              <a:xfrm>
                <a:off x="7962"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4" name="Rectangle 35"/>
              <p:cNvSpPr/>
              <p:nvPr/>
            </p:nvSpPr>
            <p:spPr bwMode="auto">
              <a:xfrm>
                <a:off x="7390" y="8456"/>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35"/>
              <p:cNvSpPr/>
              <p:nvPr/>
            </p:nvSpPr>
            <p:spPr bwMode="auto">
              <a:xfrm>
                <a:off x="6828" y="8456"/>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6" name="Rectangle 35"/>
              <p:cNvSpPr/>
              <p:nvPr/>
            </p:nvSpPr>
            <p:spPr bwMode="auto">
              <a:xfrm>
                <a:off x="10793" y="8467"/>
                <a:ext cx="570"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7" name="Rectangle 35"/>
              <p:cNvSpPr/>
              <p:nvPr/>
            </p:nvSpPr>
            <p:spPr bwMode="auto">
              <a:xfrm>
                <a:off x="10230" y="8467"/>
                <a:ext cx="564"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8" name="Rectangle 35"/>
              <p:cNvSpPr/>
              <p:nvPr/>
            </p:nvSpPr>
            <p:spPr bwMode="auto">
              <a:xfrm>
                <a:off x="9663"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9" name="Rectangle 35"/>
              <p:cNvSpPr/>
              <p:nvPr/>
            </p:nvSpPr>
            <p:spPr bwMode="auto">
              <a:xfrm>
                <a:off x="11927" y="8466"/>
                <a:ext cx="566"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0" name="Rectangle 35"/>
              <p:cNvSpPr/>
              <p:nvPr/>
            </p:nvSpPr>
            <p:spPr bwMode="auto">
              <a:xfrm>
                <a:off x="11357" y="8467"/>
                <a:ext cx="573"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1" name="Rectangle 35"/>
              <p:cNvSpPr/>
              <p:nvPr/>
            </p:nvSpPr>
            <p:spPr bwMode="auto">
              <a:xfrm>
                <a:off x="8530"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2" name="Rectangle 35"/>
              <p:cNvSpPr/>
              <p:nvPr/>
            </p:nvSpPr>
            <p:spPr bwMode="auto">
              <a:xfrm>
                <a:off x="10793" y="9022"/>
                <a:ext cx="572"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3" name="Rectangle 35"/>
              <p:cNvSpPr/>
              <p:nvPr/>
            </p:nvSpPr>
            <p:spPr bwMode="auto">
              <a:xfrm>
                <a:off x="10232" y="9022"/>
                <a:ext cx="56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4" name="Rectangle 35"/>
              <p:cNvSpPr/>
              <p:nvPr/>
            </p:nvSpPr>
            <p:spPr bwMode="auto">
              <a:xfrm>
                <a:off x="9664" y="902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5" name="Rectangle 35"/>
              <p:cNvSpPr/>
              <p:nvPr/>
            </p:nvSpPr>
            <p:spPr bwMode="auto">
              <a:xfrm>
                <a:off x="909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6" name="Rectangle 35"/>
              <p:cNvSpPr/>
              <p:nvPr/>
            </p:nvSpPr>
            <p:spPr bwMode="auto">
              <a:xfrm>
                <a:off x="1192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7" name="Rectangle 35"/>
              <p:cNvSpPr/>
              <p:nvPr/>
            </p:nvSpPr>
            <p:spPr bwMode="auto">
              <a:xfrm>
                <a:off x="11358" y="9022"/>
                <a:ext cx="573"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8" name="Rectangle 35"/>
              <p:cNvSpPr/>
              <p:nvPr/>
            </p:nvSpPr>
            <p:spPr bwMode="auto">
              <a:xfrm>
                <a:off x="7960"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9" name="Rectangle 35"/>
              <p:cNvSpPr/>
              <p:nvPr/>
            </p:nvSpPr>
            <p:spPr bwMode="auto">
              <a:xfrm>
                <a:off x="6826"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0" name="Rectangle 35"/>
              <p:cNvSpPr/>
              <p:nvPr/>
            </p:nvSpPr>
            <p:spPr bwMode="auto">
              <a:xfrm>
                <a:off x="10228"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1" name="Rectangle 35"/>
              <p:cNvSpPr/>
              <p:nvPr/>
            </p:nvSpPr>
            <p:spPr bwMode="auto">
              <a:xfrm>
                <a:off x="9094"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2" name="Rectangle 35"/>
              <p:cNvSpPr/>
              <p:nvPr/>
            </p:nvSpPr>
            <p:spPr bwMode="auto">
              <a:xfrm>
                <a:off x="11362"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3" name="Rectangle 35"/>
              <p:cNvSpPr/>
              <p:nvPr/>
            </p:nvSpPr>
            <p:spPr bwMode="auto">
              <a:xfrm>
                <a:off x="8526"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4" name="Rectangle 35"/>
              <p:cNvSpPr/>
              <p:nvPr/>
            </p:nvSpPr>
            <p:spPr bwMode="auto">
              <a:xfrm>
                <a:off x="7393"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5" name="Rectangle 35"/>
              <p:cNvSpPr/>
              <p:nvPr/>
            </p:nvSpPr>
            <p:spPr bwMode="auto">
              <a:xfrm>
                <a:off x="9661" y="5621"/>
                <a:ext cx="571"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6" name="Rectangle 35"/>
              <p:cNvSpPr/>
              <p:nvPr/>
            </p:nvSpPr>
            <p:spPr bwMode="auto">
              <a:xfrm>
                <a:off x="12492" y="9588"/>
                <a:ext cx="570"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7" name="Rectangle 35"/>
              <p:cNvSpPr/>
              <p:nvPr/>
            </p:nvSpPr>
            <p:spPr bwMode="auto">
              <a:xfrm>
                <a:off x="124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8" name="Rectangle 35"/>
              <p:cNvSpPr/>
              <p:nvPr/>
            </p:nvSpPr>
            <p:spPr bwMode="auto">
              <a:xfrm>
                <a:off x="124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9" name="Rectangle 35"/>
              <p:cNvSpPr/>
              <p:nvPr/>
            </p:nvSpPr>
            <p:spPr bwMode="auto">
              <a:xfrm>
                <a:off x="12495"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0" name="Rectangle 35"/>
              <p:cNvSpPr/>
              <p:nvPr/>
            </p:nvSpPr>
            <p:spPr bwMode="auto">
              <a:xfrm>
                <a:off x="12495" y="5053"/>
                <a:ext cx="567"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1" name="Rectangle 35"/>
              <p:cNvSpPr/>
              <p:nvPr/>
            </p:nvSpPr>
            <p:spPr bwMode="auto">
              <a:xfrm>
                <a:off x="12496" y="5622"/>
                <a:ext cx="566"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2" name="Rectangle 35"/>
              <p:cNvSpPr/>
              <p:nvPr/>
            </p:nvSpPr>
            <p:spPr bwMode="auto">
              <a:xfrm>
                <a:off x="12497" y="6188"/>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3" name="Rectangle 35"/>
              <p:cNvSpPr/>
              <p:nvPr/>
            </p:nvSpPr>
            <p:spPr bwMode="auto">
              <a:xfrm>
                <a:off x="12498" y="6754"/>
                <a:ext cx="564"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4" name="Rectangle 35"/>
              <p:cNvSpPr/>
              <p:nvPr/>
            </p:nvSpPr>
            <p:spPr bwMode="auto">
              <a:xfrm>
                <a:off x="12493" y="7321"/>
                <a:ext cx="57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5" name="Rectangle 35"/>
              <p:cNvSpPr/>
              <p:nvPr/>
            </p:nvSpPr>
            <p:spPr bwMode="auto">
              <a:xfrm>
                <a:off x="12498" y="7887"/>
                <a:ext cx="567"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6" name="Rectangle 35"/>
              <p:cNvSpPr/>
              <p:nvPr/>
            </p:nvSpPr>
            <p:spPr bwMode="auto">
              <a:xfrm>
                <a:off x="12492" y="8463"/>
                <a:ext cx="570" cy="559"/>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7" name="Rectangle 35"/>
              <p:cNvSpPr/>
              <p:nvPr/>
            </p:nvSpPr>
            <p:spPr bwMode="auto">
              <a:xfrm>
                <a:off x="12492" y="9025"/>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37" name="文本框 215"/>
            <p:cNvSpPr txBox="1"/>
            <p:nvPr/>
          </p:nvSpPr>
          <p:spPr>
            <a:xfrm>
              <a:off x="5478" y="9576"/>
              <a:ext cx="1047"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8" name="文本框 216"/>
            <p:cNvSpPr txBox="1"/>
            <p:nvPr/>
          </p:nvSpPr>
          <p:spPr>
            <a:xfrm>
              <a:off x="5784" y="335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9" name="文本框 217"/>
            <p:cNvSpPr txBox="1"/>
            <p:nvPr/>
          </p:nvSpPr>
          <p:spPr>
            <a:xfrm>
              <a:off x="5784" y="391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0" name="文本框 218"/>
            <p:cNvSpPr txBox="1"/>
            <p:nvPr/>
          </p:nvSpPr>
          <p:spPr>
            <a:xfrm>
              <a:off x="5784" y="44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1" name="文本框 219"/>
            <p:cNvSpPr txBox="1"/>
            <p:nvPr/>
          </p:nvSpPr>
          <p:spPr>
            <a:xfrm>
              <a:off x="5784" y="50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2" name="文本框 220"/>
            <p:cNvSpPr txBox="1"/>
            <p:nvPr/>
          </p:nvSpPr>
          <p:spPr>
            <a:xfrm>
              <a:off x="5784" y="562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3" name="文本框 221"/>
            <p:cNvSpPr txBox="1"/>
            <p:nvPr/>
          </p:nvSpPr>
          <p:spPr>
            <a:xfrm>
              <a:off x="5784" y="6174"/>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44" name="文本框 222"/>
            <p:cNvSpPr txBox="1"/>
            <p:nvPr/>
          </p:nvSpPr>
          <p:spPr>
            <a:xfrm>
              <a:off x="5784" y="67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45" name="文本框 223"/>
            <p:cNvSpPr txBox="1"/>
            <p:nvPr/>
          </p:nvSpPr>
          <p:spPr>
            <a:xfrm>
              <a:off x="5784" y="733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46" name="文本框 224"/>
            <p:cNvSpPr txBox="1"/>
            <p:nvPr/>
          </p:nvSpPr>
          <p:spPr>
            <a:xfrm>
              <a:off x="5784" y="7876"/>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47" name="文本框 225"/>
            <p:cNvSpPr txBox="1"/>
            <p:nvPr/>
          </p:nvSpPr>
          <p:spPr>
            <a:xfrm>
              <a:off x="5784" y="844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48" name="文本框 226"/>
            <p:cNvSpPr txBox="1"/>
            <p:nvPr/>
          </p:nvSpPr>
          <p:spPr>
            <a:xfrm>
              <a:off x="5476" y="9022"/>
              <a:ext cx="104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grpSp>
      <p:sp>
        <p:nvSpPr>
          <p:cNvPr id="8" name="标题 1">
            <a:extLst>
              <a:ext uri="{FF2B5EF4-FFF2-40B4-BE49-F238E27FC236}">
                <a16:creationId xmlns:a16="http://schemas.microsoft.com/office/drawing/2014/main" id="{AD2A4A4D-E7A3-C9EF-7452-6C2CE2EBC371}"/>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连通性</a:t>
            </a:r>
          </a:p>
        </p:txBody>
      </p:sp>
      <p:pic>
        <p:nvPicPr>
          <p:cNvPr id="9" name="图片 8">
            <a:extLst>
              <a:ext uri="{FF2B5EF4-FFF2-40B4-BE49-F238E27FC236}">
                <a16:creationId xmlns:a16="http://schemas.microsoft.com/office/drawing/2014/main" id="{101C50DD-2022-CDEA-9129-F20DCC58A29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0" name="直线连接符 4">
            <a:extLst>
              <a:ext uri="{FF2B5EF4-FFF2-40B4-BE49-F238E27FC236}">
                <a16:creationId xmlns:a16="http://schemas.microsoft.com/office/drawing/2014/main" id="{010336B5-B3FC-EAD3-FD4F-376F5627F256}"/>
              </a:ext>
            </a:extLst>
          </p:cNvPr>
          <p:cNvCxnSpPr>
            <a:cxnSpLocks/>
          </p:cNvCxnSpPr>
          <p:nvPr/>
        </p:nvCxnSpPr>
        <p:spPr>
          <a:xfrm>
            <a:off x="1930264" y="500697"/>
            <a:ext cx="3089796" cy="0"/>
          </a:xfrm>
          <a:prstGeom prst="line">
            <a:avLst/>
          </a:prstGeom>
          <a:noFill/>
          <a:ln w="6350" cap="flat" cmpd="sng" algn="ctr">
            <a:solidFill>
              <a:sysClr val="windowText" lastClr="000000"/>
            </a:solidFill>
            <a:prstDash val="solid"/>
            <a:miter lim="800000"/>
          </a:ln>
          <a:effectLst/>
        </p:spPr>
      </p:cxnSp>
      <p:sp>
        <p:nvSpPr>
          <p:cNvPr id="11" name="标题 1">
            <a:extLst>
              <a:ext uri="{FF2B5EF4-FFF2-40B4-BE49-F238E27FC236}">
                <a16:creationId xmlns:a16="http://schemas.microsoft.com/office/drawing/2014/main" id="{CBC277B2-ACE0-4B31-EF3F-0950EECC730E}"/>
              </a:ext>
            </a:extLst>
          </p:cNvPr>
          <p:cNvSpPr txBox="1"/>
          <p:nvPr/>
        </p:nvSpPr>
        <p:spPr>
          <a:xfrm>
            <a:off x="1883025" y="407356"/>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Connectivity</a:t>
            </a:r>
          </a:p>
        </p:txBody>
      </p:sp>
      <p:sp>
        <p:nvSpPr>
          <p:cNvPr id="208" name="矩形 207">
            <a:extLst>
              <a:ext uri="{FF2B5EF4-FFF2-40B4-BE49-F238E27FC236}">
                <a16:creationId xmlns:a16="http://schemas.microsoft.com/office/drawing/2014/main" id="{5B0D2A0A-3CE6-C1D2-F0D4-FF13F84320A1}"/>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5294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457200" y="1333500"/>
            <a:ext cx="8229600" cy="1807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根据邻接性定义不同，定义不同的连通性</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p:txBody>
      </p:sp>
      <p:sp>
        <p:nvSpPr>
          <p:cNvPr id="12" name="Rectangle 11"/>
          <p:cNvSpPr/>
          <p:nvPr/>
        </p:nvSpPr>
        <p:spPr>
          <a:xfrm>
            <a:off x="307413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cs typeface="+mn-cs"/>
              </a:rPr>
              <a:t>4</a:t>
            </a:r>
            <a:r>
              <a:rPr kumimoji="0" lang="zh-CN" altLang="en-US" sz="2000" b="0" i="0" u="none" strike="noStrike" kern="1200" cap="none" spc="0" normalizeH="0" baseline="0" noProof="0" dirty="0">
                <a:ln>
                  <a:noFill/>
                </a:ln>
                <a:solidFill>
                  <a:srgbClr val="2B7F91"/>
                </a:solidFill>
                <a:effectLst/>
                <a:uLnTx/>
                <a:uFillTx/>
                <a:latin typeface="Arial"/>
                <a:cs typeface="+mn-cs"/>
              </a:rPr>
              <a:t>连通</a:t>
            </a:r>
          </a:p>
        </p:txBody>
      </p:sp>
      <p:sp>
        <p:nvSpPr>
          <p:cNvPr id="13" name="Rectangle 12"/>
          <p:cNvSpPr/>
          <p:nvPr/>
        </p:nvSpPr>
        <p:spPr>
          <a:xfrm>
            <a:off x="680424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cs typeface="+mn-cs"/>
              </a:rPr>
              <a:t>8</a:t>
            </a:r>
            <a:r>
              <a:rPr kumimoji="0" lang="zh-CN" altLang="en-US" sz="2000" b="0" i="0" u="none" strike="noStrike" kern="1200" cap="none" spc="0" normalizeH="0" baseline="0" noProof="0" dirty="0">
                <a:ln>
                  <a:noFill/>
                </a:ln>
                <a:solidFill>
                  <a:srgbClr val="2B7F91"/>
                </a:solidFill>
                <a:effectLst/>
                <a:uLnTx/>
                <a:uFillTx/>
                <a:latin typeface="Arial"/>
                <a:cs typeface="+mn-cs"/>
              </a:rPr>
              <a:t>连通</a:t>
            </a:r>
          </a:p>
        </p:txBody>
      </p:sp>
      <p:grpSp>
        <p:nvGrpSpPr>
          <p:cNvPr id="8" name="组合 17"/>
          <p:cNvGrpSpPr>
            <a:grpSpLocks noChangeAspect="1"/>
          </p:cNvGrpSpPr>
          <p:nvPr/>
        </p:nvGrpSpPr>
        <p:grpSpPr>
          <a:xfrm>
            <a:off x="1907704" y="3140968"/>
            <a:ext cx="1920000" cy="2880000"/>
            <a:chOff x="1311" y="5056"/>
            <a:chExt cx="2268" cy="3402"/>
          </a:xfrm>
        </p:grpSpPr>
        <p:sp>
          <p:nvSpPr>
            <p:cNvPr id="9" name="Rectangle 35"/>
            <p:cNvSpPr/>
            <p:nvPr/>
          </p:nvSpPr>
          <p:spPr bwMode="auto">
            <a:xfrm>
              <a:off x="2445"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cs typeface="Times New Roman" panose="02020603050405020304" pitchFamily="18" charset="0"/>
                </a:rPr>
                <a:t>p</a:t>
              </a:r>
            </a:p>
          </p:txBody>
        </p:sp>
        <p:sp>
          <p:nvSpPr>
            <p:cNvPr id="10" name="Rectangle 35"/>
            <p:cNvSpPr/>
            <p:nvPr/>
          </p:nvSpPr>
          <p:spPr bwMode="auto">
            <a:xfrm>
              <a:off x="3012"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35"/>
            <p:cNvSpPr/>
            <p:nvPr/>
          </p:nvSpPr>
          <p:spPr bwMode="auto">
            <a:xfrm>
              <a:off x="3012" y="562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3012" y="619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3012"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2445"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1878"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878"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1311"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1311" y="789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23" name="组合 27"/>
          <p:cNvGrpSpPr>
            <a:grpSpLocks noChangeAspect="1"/>
          </p:cNvGrpSpPr>
          <p:nvPr/>
        </p:nvGrpSpPr>
        <p:grpSpPr>
          <a:xfrm>
            <a:off x="5508104" y="2930731"/>
            <a:ext cx="1918800" cy="3357900"/>
            <a:chOff x="11381" y="4833"/>
            <a:chExt cx="2268" cy="3969"/>
          </a:xfrm>
        </p:grpSpPr>
        <p:sp>
          <p:nvSpPr>
            <p:cNvPr id="24" name="Rectangle 35"/>
            <p:cNvSpPr/>
            <p:nvPr/>
          </p:nvSpPr>
          <p:spPr bwMode="auto">
            <a:xfrm>
              <a:off x="11381" y="483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cs typeface="Times New Roman" panose="02020603050405020304" pitchFamily="18" charset="0"/>
                  <a:sym typeface="+mn-ea"/>
                </a:rPr>
                <a:t>p</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5" name="Rectangle 35"/>
            <p:cNvSpPr/>
            <p:nvPr/>
          </p:nvSpPr>
          <p:spPr bwMode="auto">
            <a:xfrm>
              <a:off x="11948" y="540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35"/>
            <p:cNvSpPr/>
            <p:nvPr/>
          </p:nvSpPr>
          <p:spPr bwMode="auto">
            <a:xfrm>
              <a:off x="12515" y="596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35"/>
            <p:cNvSpPr/>
            <p:nvPr/>
          </p:nvSpPr>
          <p:spPr bwMode="auto">
            <a:xfrm>
              <a:off x="13082" y="653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35"/>
            <p:cNvSpPr/>
            <p:nvPr/>
          </p:nvSpPr>
          <p:spPr bwMode="auto">
            <a:xfrm>
              <a:off x="12515"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35"/>
            <p:cNvSpPr/>
            <p:nvPr/>
          </p:nvSpPr>
          <p:spPr bwMode="auto">
            <a:xfrm>
              <a:off x="11948"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35"/>
            <p:cNvSpPr/>
            <p:nvPr/>
          </p:nvSpPr>
          <p:spPr bwMode="auto">
            <a:xfrm>
              <a:off x="11381" y="7668"/>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1948" y="8235"/>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sp>
        <p:nvSpPr>
          <p:cNvPr id="5" name="标题 1">
            <a:extLst>
              <a:ext uri="{FF2B5EF4-FFF2-40B4-BE49-F238E27FC236}">
                <a16:creationId xmlns:a16="http://schemas.microsoft.com/office/drawing/2014/main" id="{2DBD85BA-E801-9BBB-C700-99C7A530F6BA}"/>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连通性</a:t>
            </a:r>
          </a:p>
        </p:txBody>
      </p:sp>
      <p:pic>
        <p:nvPicPr>
          <p:cNvPr id="6" name="图片 5">
            <a:extLst>
              <a:ext uri="{FF2B5EF4-FFF2-40B4-BE49-F238E27FC236}">
                <a16:creationId xmlns:a16="http://schemas.microsoft.com/office/drawing/2014/main" id="{53AB0524-22EF-9BC8-EA6F-91D9E44ED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7" name="直线连接符 4">
            <a:extLst>
              <a:ext uri="{FF2B5EF4-FFF2-40B4-BE49-F238E27FC236}">
                <a16:creationId xmlns:a16="http://schemas.microsoft.com/office/drawing/2014/main" id="{2E58ECFA-B5F9-FC88-6B88-FE6848E97E17}"/>
              </a:ext>
            </a:extLst>
          </p:cNvPr>
          <p:cNvCxnSpPr>
            <a:cxnSpLocks/>
          </p:cNvCxnSpPr>
          <p:nvPr/>
        </p:nvCxnSpPr>
        <p:spPr>
          <a:xfrm>
            <a:off x="1930264" y="500697"/>
            <a:ext cx="3089796" cy="0"/>
          </a:xfrm>
          <a:prstGeom prst="line">
            <a:avLst/>
          </a:prstGeom>
          <a:noFill/>
          <a:ln w="6350" cap="flat" cmpd="sng" algn="ctr">
            <a:solidFill>
              <a:sysClr val="windowText" lastClr="000000"/>
            </a:solidFill>
            <a:prstDash val="solid"/>
            <a:miter lim="800000"/>
          </a:ln>
          <a:effectLst/>
        </p:spPr>
      </p:cxnSp>
      <p:sp>
        <p:nvSpPr>
          <p:cNvPr id="14" name="标题 1">
            <a:extLst>
              <a:ext uri="{FF2B5EF4-FFF2-40B4-BE49-F238E27FC236}">
                <a16:creationId xmlns:a16="http://schemas.microsoft.com/office/drawing/2014/main" id="{65303AD8-40B8-46EA-AE8E-8F898E65695E}"/>
              </a:ext>
            </a:extLst>
          </p:cNvPr>
          <p:cNvSpPr txBox="1"/>
          <p:nvPr/>
        </p:nvSpPr>
        <p:spPr>
          <a:xfrm>
            <a:off x="1883025" y="407356"/>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Connectivity</a:t>
            </a:r>
          </a:p>
        </p:txBody>
      </p:sp>
      <p:sp>
        <p:nvSpPr>
          <p:cNvPr id="15" name="矩形 14">
            <a:extLst>
              <a:ext uri="{FF2B5EF4-FFF2-40B4-BE49-F238E27FC236}">
                <a16:creationId xmlns:a16="http://schemas.microsoft.com/office/drawing/2014/main" id="{BF28D193-DABC-1981-9F41-F75D458A2885}"/>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11697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457200" y="1333500"/>
            <a:ext cx="8229600" cy="187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中任意像素</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中与该像素相连通的全部像素组成的集合称为</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连通分量</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中仅有一个连通分量，则称集合</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连通集</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endParaRPr kumimoji="0" lang="zh-CN" altLang="en-US" sz="24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zh-CN" altLang="en-US" sz="2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graphicFrame>
        <p:nvGraphicFramePr>
          <p:cNvPr id="25" name="Object 24"/>
          <p:cNvGraphicFramePr>
            <a:graphicFrameLocks noChangeAspect="1"/>
          </p:cNvGraphicFramePr>
          <p:nvPr/>
        </p:nvGraphicFramePr>
        <p:xfrm>
          <a:off x="1691680" y="1473200"/>
          <a:ext cx="214313" cy="285750"/>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5" name="Object 24"/>
                      <p:cNvPicPr>
                        <a:picLocks noChangeAspect="1" noChangeArrowheads="1"/>
                      </p:cNvPicPr>
                      <p:nvPr/>
                    </p:nvPicPr>
                    <p:blipFill>
                      <a:blip r:embed="rId4"/>
                      <a:srcRect/>
                      <a:stretch>
                        <a:fillRect/>
                      </a:stretch>
                    </p:blipFill>
                    <p:spPr bwMode="auto">
                      <a:xfrm>
                        <a:off x="1691680" y="1473200"/>
                        <a:ext cx="21431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6"/>
          <p:cNvGraphicFramePr>
            <a:graphicFrameLocks noChangeAspect="1"/>
          </p:cNvGraphicFramePr>
          <p:nvPr/>
        </p:nvGraphicFramePr>
        <p:xfrm>
          <a:off x="3700463" y="1971675"/>
          <a:ext cx="212725" cy="285750"/>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6" name="Object 26"/>
                      <p:cNvPicPr>
                        <a:picLocks noChangeAspect="1" noChangeArrowheads="1"/>
                      </p:cNvPicPr>
                      <p:nvPr/>
                    </p:nvPicPr>
                    <p:blipFill>
                      <a:blip r:embed="rId4"/>
                      <a:srcRect/>
                      <a:stretch>
                        <a:fillRect/>
                      </a:stretch>
                    </p:blipFill>
                    <p:spPr bwMode="auto">
                      <a:xfrm>
                        <a:off x="3700463" y="1971675"/>
                        <a:ext cx="212725"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2"/>
          <p:cNvGraphicFramePr>
            <a:graphicFrameLocks noChangeAspect="1"/>
          </p:cNvGraphicFramePr>
          <p:nvPr/>
        </p:nvGraphicFramePr>
        <p:xfrm>
          <a:off x="6238875" y="2506663"/>
          <a:ext cx="214313" cy="287337"/>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7" name="Object 22"/>
                      <p:cNvPicPr>
                        <a:picLocks noChangeAspect="1" noChangeArrowheads="1"/>
                      </p:cNvPicPr>
                      <p:nvPr/>
                    </p:nvPicPr>
                    <p:blipFill>
                      <a:blip r:embed="rId4"/>
                      <a:srcRect/>
                      <a:stretch>
                        <a:fillRect/>
                      </a:stretch>
                    </p:blipFill>
                    <p:spPr bwMode="auto">
                      <a:xfrm>
                        <a:off x="6238875" y="25066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598863" y="1520825"/>
          <a:ext cx="173037"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28" name="Object 27"/>
                      <p:cNvPicPr>
                        <a:picLocks noChangeAspect="1" noChangeArrowheads="1"/>
                      </p:cNvPicPr>
                      <p:nvPr/>
                    </p:nvPicPr>
                    <p:blipFill>
                      <a:blip r:embed="rId6"/>
                      <a:srcRect/>
                      <a:stretch>
                        <a:fillRect/>
                      </a:stretch>
                    </p:blipFill>
                    <p:spPr bwMode="auto">
                      <a:xfrm>
                        <a:off x="3598863" y="1520825"/>
                        <a:ext cx="17303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nvGraphicFramePr>
        <p:xfrm>
          <a:off x="4092575" y="1503363"/>
          <a:ext cx="214313" cy="287337"/>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9" name="Object 28"/>
                      <p:cNvPicPr>
                        <a:picLocks noChangeAspect="1" noChangeArrowheads="1"/>
                      </p:cNvPicPr>
                      <p:nvPr/>
                    </p:nvPicPr>
                    <p:blipFill>
                      <a:blip r:embed="rId4"/>
                      <a:srcRect/>
                      <a:stretch>
                        <a:fillRect/>
                      </a:stretch>
                    </p:blipFill>
                    <p:spPr bwMode="auto">
                      <a:xfrm>
                        <a:off x="4092575" y="15033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6"/>
          <p:cNvGraphicFramePr>
            <a:graphicFrameLocks noChangeAspect="1"/>
          </p:cNvGraphicFramePr>
          <p:nvPr/>
        </p:nvGraphicFramePr>
        <p:xfrm>
          <a:off x="1344613" y="2493590"/>
          <a:ext cx="212725" cy="287338"/>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30" name="Object 26"/>
                      <p:cNvPicPr>
                        <a:picLocks noChangeAspect="1" noChangeArrowheads="1"/>
                      </p:cNvPicPr>
                      <p:nvPr/>
                    </p:nvPicPr>
                    <p:blipFill>
                      <a:blip r:embed="rId4"/>
                      <a:srcRect/>
                      <a:stretch>
                        <a:fillRect/>
                      </a:stretch>
                    </p:blipFill>
                    <p:spPr bwMode="auto">
                      <a:xfrm>
                        <a:off x="1344613" y="2493590"/>
                        <a:ext cx="2127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5580112" y="3789040"/>
            <a:ext cx="1866217" cy="193899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红色：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绿色：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蓝色：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共</a:t>
            </a:r>
            <a:r>
              <a:rPr kumimoji="0" lang="en-US" altLang="zh-CN" sz="2000" b="0" i="0" u="none" strike="noStrike" kern="1200" cap="none" spc="0" normalizeH="0" baseline="0" noProof="0" dirty="0">
                <a:ln>
                  <a:noFill/>
                </a:ln>
                <a:solidFill>
                  <a:srgbClr val="0070C0"/>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个连通分量</a:t>
            </a:r>
          </a:p>
        </p:txBody>
      </p:sp>
      <p:grpSp>
        <p:nvGrpSpPr>
          <p:cNvPr id="12" name="组合 53"/>
          <p:cNvGrpSpPr>
            <a:grpSpLocks noChangeAspect="1"/>
          </p:cNvGrpSpPr>
          <p:nvPr/>
        </p:nvGrpSpPr>
        <p:grpSpPr>
          <a:xfrm>
            <a:off x="2338050" y="3287587"/>
            <a:ext cx="2521626" cy="2941897"/>
            <a:chOff x="153" y="5060"/>
            <a:chExt cx="3402" cy="3969"/>
          </a:xfrm>
        </p:grpSpPr>
        <p:sp>
          <p:nvSpPr>
            <p:cNvPr id="13" name="Rectangle 35"/>
            <p:cNvSpPr/>
            <p:nvPr/>
          </p:nvSpPr>
          <p:spPr bwMode="auto">
            <a:xfrm>
              <a:off x="153"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35"/>
            <p:cNvSpPr/>
            <p:nvPr/>
          </p:nvSpPr>
          <p:spPr bwMode="auto">
            <a:xfrm>
              <a:off x="720"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35"/>
            <p:cNvSpPr/>
            <p:nvPr/>
          </p:nvSpPr>
          <p:spPr bwMode="auto">
            <a:xfrm>
              <a:off x="720" y="562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720"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1287"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720" y="6761"/>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720"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287"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720"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720" y="8462"/>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35"/>
            <p:cNvSpPr/>
            <p:nvPr/>
          </p:nvSpPr>
          <p:spPr bwMode="auto">
            <a:xfrm>
              <a:off x="153"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35"/>
            <p:cNvSpPr/>
            <p:nvPr/>
          </p:nvSpPr>
          <p:spPr bwMode="auto">
            <a:xfrm>
              <a:off x="1287"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287"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5"/>
            <p:cNvSpPr/>
            <p:nvPr/>
          </p:nvSpPr>
          <p:spPr bwMode="auto">
            <a:xfrm>
              <a:off x="1854"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5"/>
            <p:cNvSpPr/>
            <p:nvPr/>
          </p:nvSpPr>
          <p:spPr bwMode="auto">
            <a:xfrm>
              <a:off x="2421"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5"/>
            <p:cNvSpPr/>
            <p:nvPr/>
          </p:nvSpPr>
          <p:spPr bwMode="auto">
            <a:xfrm>
              <a:off x="2421"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1854" y="619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5"/>
            <p:cNvSpPr/>
            <p:nvPr/>
          </p:nvSpPr>
          <p:spPr bwMode="auto">
            <a:xfrm>
              <a:off x="1854"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5"/>
            <p:cNvSpPr/>
            <p:nvPr/>
          </p:nvSpPr>
          <p:spPr bwMode="auto">
            <a:xfrm>
              <a:off x="1287"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35"/>
            <p:cNvSpPr/>
            <p:nvPr/>
          </p:nvSpPr>
          <p:spPr bwMode="auto">
            <a:xfrm>
              <a:off x="1854"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5"/>
            <p:cNvSpPr/>
            <p:nvPr/>
          </p:nvSpPr>
          <p:spPr bwMode="auto">
            <a:xfrm>
              <a:off x="153"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35"/>
            <p:cNvSpPr/>
            <p:nvPr/>
          </p:nvSpPr>
          <p:spPr bwMode="auto">
            <a:xfrm>
              <a:off x="153"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35"/>
            <p:cNvSpPr/>
            <p:nvPr/>
          </p:nvSpPr>
          <p:spPr bwMode="auto">
            <a:xfrm>
              <a:off x="153"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3" name="Rectangle 35"/>
            <p:cNvSpPr/>
            <p:nvPr/>
          </p:nvSpPr>
          <p:spPr bwMode="auto">
            <a:xfrm>
              <a:off x="153"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bwMode="auto">
            <a:xfrm>
              <a:off x="2988"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35"/>
            <p:cNvSpPr/>
            <p:nvPr/>
          </p:nvSpPr>
          <p:spPr bwMode="auto">
            <a:xfrm>
              <a:off x="2988"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35"/>
            <p:cNvSpPr/>
            <p:nvPr/>
          </p:nvSpPr>
          <p:spPr bwMode="auto">
            <a:xfrm>
              <a:off x="2421"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35"/>
            <p:cNvSpPr/>
            <p:nvPr/>
          </p:nvSpPr>
          <p:spPr bwMode="auto">
            <a:xfrm>
              <a:off x="2988"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35"/>
            <p:cNvSpPr/>
            <p:nvPr/>
          </p:nvSpPr>
          <p:spPr bwMode="auto">
            <a:xfrm>
              <a:off x="2421"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35"/>
            <p:cNvSpPr/>
            <p:nvPr/>
          </p:nvSpPr>
          <p:spPr bwMode="auto">
            <a:xfrm>
              <a:off x="1854"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2421"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2988"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287" y="789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287" y="84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53" y="846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854"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2988"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2988" y="676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2421" y="788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1854"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2421"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2988"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6" name="标题 1">
            <a:extLst>
              <a:ext uri="{FF2B5EF4-FFF2-40B4-BE49-F238E27FC236}">
                <a16:creationId xmlns:a16="http://schemas.microsoft.com/office/drawing/2014/main" id="{90CDC8CC-D329-93ED-713E-7DA3D160501E}"/>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连通性</a:t>
            </a:r>
          </a:p>
        </p:txBody>
      </p:sp>
      <p:pic>
        <p:nvPicPr>
          <p:cNvPr id="7" name="图片 6">
            <a:extLst>
              <a:ext uri="{FF2B5EF4-FFF2-40B4-BE49-F238E27FC236}">
                <a16:creationId xmlns:a16="http://schemas.microsoft.com/office/drawing/2014/main" id="{DB5255B0-4364-63A6-61A5-965F144A81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8" name="直线连接符 4">
            <a:extLst>
              <a:ext uri="{FF2B5EF4-FFF2-40B4-BE49-F238E27FC236}">
                <a16:creationId xmlns:a16="http://schemas.microsoft.com/office/drawing/2014/main" id="{5E72B142-8489-5F22-3876-C87C121B21BB}"/>
              </a:ext>
            </a:extLst>
          </p:cNvPr>
          <p:cNvCxnSpPr>
            <a:cxnSpLocks/>
          </p:cNvCxnSpPr>
          <p:nvPr/>
        </p:nvCxnSpPr>
        <p:spPr>
          <a:xfrm>
            <a:off x="1930264" y="500697"/>
            <a:ext cx="3089796" cy="0"/>
          </a:xfrm>
          <a:prstGeom prst="line">
            <a:avLst/>
          </a:prstGeom>
          <a:noFill/>
          <a:ln w="6350" cap="flat" cmpd="sng" algn="ctr">
            <a:solidFill>
              <a:sysClr val="windowText" lastClr="000000"/>
            </a:solidFill>
            <a:prstDash val="solid"/>
            <a:miter lim="800000"/>
          </a:ln>
          <a:effectLst/>
        </p:spPr>
      </p:cxnSp>
      <p:sp>
        <p:nvSpPr>
          <p:cNvPr id="9" name="标题 1">
            <a:extLst>
              <a:ext uri="{FF2B5EF4-FFF2-40B4-BE49-F238E27FC236}">
                <a16:creationId xmlns:a16="http://schemas.microsoft.com/office/drawing/2014/main" id="{64BC6446-9F23-697B-CA0E-5D07DE210FB2}"/>
              </a:ext>
            </a:extLst>
          </p:cNvPr>
          <p:cNvSpPr txBox="1"/>
          <p:nvPr/>
        </p:nvSpPr>
        <p:spPr>
          <a:xfrm>
            <a:off x="1883025" y="407356"/>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Connectivity</a:t>
            </a:r>
          </a:p>
        </p:txBody>
      </p:sp>
      <p:sp>
        <p:nvSpPr>
          <p:cNvPr id="10" name="矩形 9">
            <a:extLst>
              <a:ext uri="{FF2B5EF4-FFF2-40B4-BE49-F238E27FC236}">
                <a16:creationId xmlns:a16="http://schemas.microsoft.com/office/drawing/2014/main" id="{92047F98-97A3-C18B-58A5-DF8D34503932}"/>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634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7FA7F6-EFEF-07E3-B729-D34D68F0022C}"/>
              </a:ext>
            </a:extLst>
          </p:cNvPr>
          <p:cNvPicPr>
            <a:picLocks noChangeAspect="1"/>
          </p:cNvPicPr>
          <p:nvPr/>
        </p:nvPicPr>
        <p:blipFill>
          <a:blip r:embed="rId3"/>
          <a:srcRect l="6795" t="12457" r="6187"/>
          <a:stretch>
            <a:fillRect/>
          </a:stretch>
        </p:blipFill>
        <p:spPr>
          <a:xfrm>
            <a:off x="502920" y="2855595"/>
            <a:ext cx="3898265" cy="2530475"/>
          </a:xfrm>
          <a:prstGeom prst="rect">
            <a:avLst/>
          </a:prstGeom>
        </p:spPr>
      </p:pic>
      <p:pic>
        <p:nvPicPr>
          <p:cNvPr id="6" name="图片 5">
            <a:extLst>
              <a:ext uri="{FF2B5EF4-FFF2-40B4-BE49-F238E27FC236}">
                <a16:creationId xmlns:a16="http://schemas.microsoft.com/office/drawing/2014/main" id="{2E324190-8B23-A439-6E04-A33008BBAB55}"/>
              </a:ext>
            </a:extLst>
          </p:cNvPr>
          <p:cNvPicPr>
            <a:picLocks noChangeAspect="1"/>
          </p:cNvPicPr>
          <p:nvPr/>
        </p:nvPicPr>
        <p:blipFill>
          <a:blip r:embed="rId4"/>
          <a:stretch>
            <a:fillRect/>
          </a:stretch>
        </p:blipFill>
        <p:spPr>
          <a:xfrm>
            <a:off x="4627245" y="2870200"/>
            <a:ext cx="3962400" cy="2432050"/>
          </a:xfrm>
          <a:prstGeom prst="rect">
            <a:avLst/>
          </a:prstGeom>
        </p:spPr>
      </p:pic>
      <p:sp>
        <p:nvSpPr>
          <p:cNvPr id="7" name="文本框 6">
            <a:extLst>
              <a:ext uri="{FF2B5EF4-FFF2-40B4-BE49-F238E27FC236}">
                <a16:creationId xmlns:a16="http://schemas.microsoft.com/office/drawing/2014/main" id="{83A629B6-1025-3D6B-0D91-BC4CC923DD63}"/>
              </a:ext>
            </a:extLst>
          </p:cNvPr>
          <p:cNvSpPr txBox="1"/>
          <p:nvPr/>
        </p:nvSpPr>
        <p:spPr>
          <a:xfrm>
            <a:off x="2140585" y="5486400"/>
            <a:ext cx="5330190" cy="583565"/>
          </a:xfrm>
          <a:prstGeom prst="rect">
            <a:avLst/>
          </a:prstGeom>
          <a:noFill/>
        </p:spPr>
        <p:txBody>
          <a:bodyPr wrap="none" rtlCol="0" anchor="t">
            <a:spAutoFit/>
          </a:bodyPr>
          <a:lstStyle/>
          <a:p>
            <a:r>
              <a:rPr kumimoji="1" lang="en-US" altLang="zh-CN" sz="3200" dirty="0">
                <a:latin typeface="Times New Roman" panose="02020503050405090304" charset="0"/>
                <a:ea typeface="宋体" charset="0"/>
                <a:cs typeface="Times New Roman" panose="02020503050405090304" charset="0"/>
                <a:sym typeface="+mn-ea"/>
              </a:rPr>
              <a:t>4-</a:t>
            </a:r>
            <a:r>
              <a:rPr kumimoji="1" lang="zh-CN" altLang="en-US" sz="3200" dirty="0">
                <a:latin typeface="Times New Roman" panose="02020503050405090304" charset="0"/>
                <a:ea typeface="宋体" charset="0"/>
                <a:cs typeface="Times New Roman" panose="02020503050405090304" charset="0"/>
                <a:sym typeface="+mn-ea"/>
              </a:rPr>
              <a:t>邻接与</a:t>
            </a:r>
            <a:r>
              <a:rPr kumimoji="1" lang="en-US" altLang="zh-CN" sz="3200" dirty="0">
                <a:latin typeface="Times New Roman" panose="02020503050405090304" charset="0"/>
                <a:ea typeface="宋体" charset="0"/>
                <a:cs typeface="Times New Roman" panose="02020503050405090304" charset="0"/>
                <a:sym typeface="+mn-ea"/>
              </a:rPr>
              <a:t>8-</a:t>
            </a:r>
            <a:r>
              <a:rPr kumimoji="1" lang="zh-CN" altLang="en-US" sz="3200" dirty="0">
                <a:latin typeface="Times New Roman" panose="02020503050405090304" charset="0"/>
                <a:ea typeface="宋体" charset="0"/>
                <a:cs typeface="Times New Roman" panose="02020503050405090304" charset="0"/>
                <a:sym typeface="+mn-ea"/>
              </a:rPr>
              <a:t>邻接的连通集边界</a:t>
            </a:r>
          </a:p>
        </p:txBody>
      </p:sp>
      <p:sp>
        <p:nvSpPr>
          <p:cNvPr id="5" name="标题 1">
            <a:extLst>
              <a:ext uri="{FF2B5EF4-FFF2-40B4-BE49-F238E27FC236}">
                <a16:creationId xmlns:a16="http://schemas.microsoft.com/office/drawing/2014/main" id="{EB8D85FF-B9ED-4AD1-78EF-AF1329AE24CF}"/>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区域与边界</a:t>
            </a:r>
          </a:p>
        </p:txBody>
      </p:sp>
      <p:pic>
        <p:nvPicPr>
          <p:cNvPr id="8" name="图片 7">
            <a:extLst>
              <a:ext uri="{FF2B5EF4-FFF2-40B4-BE49-F238E27FC236}">
                <a16:creationId xmlns:a16="http://schemas.microsoft.com/office/drawing/2014/main" id="{2D03D856-0931-BD35-EE2A-B2D10686F6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9" name="直线连接符 4">
            <a:extLst>
              <a:ext uri="{FF2B5EF4-FFF2-40B4-BE49-F238E27FC236}">
                <a16:creationId xmlns:a16="http://schemas.microsoft.com/office/drawing/2014/main" id="{ACA1A9A5-CC7D-ADA2-1786-C6835AD8E95C}"/>
              </a:ext>
            </a:extLst>
          </p:cNvPr>
          <p:cNvCxnSpPr>
            <a:cxnSpLocks/>
          </p:cNvCxnSpPr>
          <p:nvPr/>
        </p:nvCxnSpPr>
        <p:spPr>
          <a:xfrm>
            <a:off x="2856287" y="487044"/>
            <a:ext cx="3089796" cy="0"/>
          </a:xfrm>
          <a:prstGeom prst="line">
            <a:avLst/>
          </a:prstGeom>
          <a:noFill/>
          <a:ln w="6350" cap="flat" cmpd="sng" algn="ctr">
            <a:solidFill>
              <a:sysClr val="windowText" lastClr="000000"/>
            </a:solidFill>
            <a:prstDash val="solid"/>
            <a:miter lim="800000"/>
          </a:ln>
          <a:effectLst/>
        </p:spPr>
      </p:cxnSp>
      <p:sp>
        <p:nvSpPr>
          <p:cNvPr id="10" name="标题 1">
            <a:extLst>
              <a:ext uri="{FF2B5EF4-FFF2-40B4-BE49-F238E27FC236}">
                <a16:creationId xmlns:a16="http://schemas.microsoft.com/office/drawing/2014/main" id="{3E52CCA4-305F-C762-68B8-22F497B06DA9}"/>
              </a:ext>
            </a:extLst>
          </p:cNvPr>
          <p:cNvSpPr txBox="1"/>
          <p:nvPr/>
        </p:nvSpPr>
        <p:spPr>
          <a:xfrm>
            <a:off x="2856287" y="469899"/>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Regions and boundaries</a:t>
            </a:r>
          </a:p>
        </p:txBody>
      </p:sp>
      <p:sp>
        <p:nvSpPr>
          <p:cNvPr id="11" name="矩形 10">
            <a:extLst>
              <a:ext uri="{FF2B5EF4-FFF2-40B4-BE49-F238E27FC236}">
                <a16:creationId xmlns:a16="http://schemas.microsoft.com/office/drawing/2014/main" id="{DF673089-D152-2CD5-3DB7-C8639EC0EA50}"/>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233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F8291C8-546E-5076-D34E-7F57FB7B34E6}"/>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9" name="图片 8">
            <a:extLst>
              <a:ext uri="{FF2B5EF4-FFF2-40B4-BE49-F238E27FC236}">
                <a16:creationId xmlns:a16="http://schemas.microsoft.com/office/drawing/2014/main" id="{C4F05C40-6383-C7FD-4B80-967C187F7870}"/>
              </a:ext>
            </a:extLst>
          </p:cNvPr>
          <p:cNvPicPr>
            <a:picLocks noChangeAspect="1"/>
          </p:cNvPicPr>
          <p:nvPr/>
        </p:nvPicPr>
        <p:blipFill>
          <a:blip r:embed="rId3"/>
          <a:srcRect l="6795" t="12457" r="6187"/>
          <a:stretch>
            <a:fillRect/>
          </a:stretch>
        </p:blipFill>
        <p:spPr>
          <a:xfrm>
            <a:off x="502920" y="2855595"/>
            <a:ext cx="3898265" cy="2530475"/>
          </a:xfrm>
          <a:prstGeom prst="rect">
            <a:avLst/>
          </a:prstGeom>
        </p:spPr>
      </p:pic>
      <p:pic>
        <p:nvPicPr>
          <p:cNvPr id="10" name="图片 9">
            <a:extLst>
              <a:ext uri="{FF2B5EF4-FFF2-40B4-BE49-F238E27FC236}">
                <a16:creationId xmlns:a16="http://schemas.microsoft.com/office/drawing/2014/main" id="{3321FF14-291A-99B1-2FDD-7017D1A12E38}"/>
              </a:ext>
            </a:extLst>
          </p:cNvPr>
          <p:cNvPicPr>
            <a:picLocks noChangeAspect="1"/>
          </p:cNvPicPr>
          <p:nvPr/>
        </p:nvPicPr>
        <p:blipFill>
          <a:blip r:embed="rId4"/>
          <a:stretch>
            <a:fillRect/>
          </a:stretch>
        </p:blipFill>
        <p:spPr>
          <a:xfrm>
            <a:off x="4627245" y="2870200"/>
            <a:ext cx="3962400" cy="2432050"/>
          </a:xfrm>
          <a:prstGeom prst="rect">
            <a:avLst/>
          </a:prstGeom>
        </p:spPr>
      </p:pic>
      <p:sp>
        <p:nvSpPr>
          <p:cNvPr id="11" name="文本框 10">
            <a:extLst>
              <a:ext uri="{FF2B5EF4-FFF2-40B4-BE49-F238E27FC236}">
                <a16:creationId xmlns:a16="http://schemas.microsoft.com/office/drawing/2014/main" id="{548B51C6-18A2-6455-B4AD-C663600096F3}"/>
              </a:ext>
            </a:extLst>
          </p:cNvPr>
          <p:cNvSpPr txBox="1"/>
          <p:nvPr/>
        </p:nvSpPr>
        <p:spPr>
          <a:xfrm>
            <a:off x="2140585" y="5486400"/>
            <a:ext cx="5330190" cy="583565"/>
          </a:xfrm>
          <a:prstGeom prst="rect">
            <a:avLst/>
          </a:prstGeom>
          <a:noFill/>
        </p:spPr>
        <p:txBody>
          <a:bodyPr wrap="none" rtlCol="0" anchor="t">
            <a:spAutoFit/>
          </a:bodyPr>
          <a:lstStyle/>
          <a:p>
            <a:r>
              <a:rPr kumimoji="1" lang="en-US" altLang="zh-CN" sz="3200" dirty="0">
                <a:latin typeface="Times New Roman" panose="02020503050405090304" charset="0"/>
                <a:ea typeface="宋体" charset="0"/>
                <a:cs typeface="Times New Roman" panose="02020503050405090304" charset="0"/>
                <a:sym typeface="+mn-ea"/>
              </a:rPr>
              <a:t>4-</a:t>
            </a:r>
            <a:r>
              <a:rPr kumimoji="1" lang="zh-CN" altLang="en-US" sz="3200" dirty="0">
                <a:latin typeface="Times New Roman" panose="02020503050405090304" charset="0"/>
                <a:ea typeface="宋体" charset="0"/>
                <a:cs typeface="Times New Roman" panose="02020503050405090304" charset="0"/>
                <a:sym typeface="+mn-ea"/>
              </a:rPr>
              <a:t>邻接与</a:t>
            </a:r>
            <a:r>
              <a:rPr kumimoji="1" lang="en-US" altLang="zh-CN" sz="3200" dirty="0">
                <a:latin typeface="Times New Roman" panose="02020503050405090304" charset="0"/>
                <a:ea typeface="宋体" charset="0"/>
                <a:cs typeface="Times New Roman" panose="02020503050405090304" charset="0"/>
                <a:sym typeface="+mn-ea"/>
              </a:rPr>
              <a:t>8-</a:t>
            </a:r>
            <a:r>
              <a:rPr kumimoji="1" lang="zh-CN" altLang="en-US" sz="3200" dirty="0">
                <a:latin typeface="Times New Roman" panose="02020503050405090304" charset="0"/>
                <a:ea typeface="宋体" charset="0"/>
                <a:cs typeface="Times New Roman" panose="02020503050405090304" charset="0"/>
                <a:sym typeface="+mn-ea"/>
              </a:rPr>
              <a:t>邻接的连通集边界</a:t>
            </a:r>
          </a:p>
        </p:txBody>
      </p:sp>
      <p:sp>
        <p:nvSpPr>
          <p:cNvPr id="12" name="上箭头 2">
            <a:extLst>
              <a:ext uri="{FF2B5EF4-FFF2-40B4-BE49-F238E27FC236}">
                <a16:creationId xmlns:a16="http://schemas.microsoft.com/office/drawing/2014/main" id="{90E2E4A6-291A-A771-ED27-0FE3DD7F292E}"/>
              </a:ext>
            </a:extLst>
          </p:cNvPr>
          <p:cNvSpPr/>
          <p:nvPr/>
        </p:nvSpPr>
        <p:spPr>
          <a:xfrm rot="12780000">
            <a:off x="6849110" y="1945640"/>
            <a:ext cx="512445" cy="2143760"/>
          </a:xfrm>
          <a:prstGeom prst="upArrow">
            <a:avLst>
              <a:gd name="adj1" fmla="val 21848"/>
              <a:gd name="adj2" fmla="val 1000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6">
            <a:extLst>
              <a:ext uri="{FF2B5EF4-FFF2-40B4-BE49-F238E27FC236}">
                <a16:creationId xmlns:a16="http://schemas.microsoft.com/office/drawing/2014/main" id="{49A67CE1-0C15-136C-4832-4BCC6344F8B3}"/>
              </a:ext>
            </a:extLst>
          </p:cNvPr>
          <p:cNvSpPr/>
          <p:nvPr/>
        </p:nvSpPr>
        <p:spPr>
          <a:xfrm rot="2940000">
            <a:off x="4693920" y="3880485"/>
            <a:ext cx="512445" cy="2143760"/>
          </a:xfrm>
          <a:prstGeom prst="upArrow">
            <a:avLst>
              <a:gd name="adj1" fmla="val 21848"/>
              <a:gd name="adj2" fmla="val 1000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id="{BE951F91-9D66-374A-263B-99FF2E1B8E7E}"/>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区域与边界</a:t>
            </a:r>
          </a:p>
        </p:txBody>
      </p:sp>
      <p:pic>
        <p:nvPicPr>
          <p:cNvPr id="5" name="图片 4">
            <a:extLst>
              <a:ext uri="{FF2B5EF4-FFF2-40B4-BE49-F238E27FC236}">
                <a16:creationId xmlns:a16="http://schemas.microsoft.com/office/drawing/2014/main" id="{594AB3EC-906B-8B9F-CAAA-37E0761D45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6" name="直线连接符 4">
            <a:extLst>
              <a:ext uri="{FF2B5EF4-FFF2-40B4-BE49-F238E27FC236}">
                <a16:creationId xmlns:a16="http://schemas.microsoft.com/office/drawing/2014/main" id="{F878AD27-2B75-E4D5-F1CF-E8BE935F21A9}"/>
              </a:ext>
            </a:extLst>
          </p:cNvPr>
          <p:cNvCxnSpPr>
            <a:cxnSpLocks/>
          </p:cNvCxnSpPr>
          <p:nvPr/>
        </p:nvCxnSpPr>
        <p:spPr>
          <a:xfrm>
            <a:off x="2856287" y="487044"/>
            <a:ext cx="3089796" cy="0"/>
          </a:xfrm>
          <a:prstGeom prst="line">
            <a:avLst/>
          </a:prstGeom>
          <a:noFill/>
          <a:ln w="6350" cap="flat" cmpd="sng" algn="ctr">
            <a:solidFill>
              <a:sysClr val="windowText" lastClr="000000"/>
            </a:solidFill>
            <a:prstDash val="solid"/>
            <a:miter lim="800000"/>
          </a:ln>
          <a:effectLst/>
        </p:spPr>
      </p:cxnSp>
      <p:sp>
        <p:nvSpPr>
          <p:cNvPr id="8" name="标题 1">
            <a:extLst>
              <a:ext uri="{FF2B5EF4-FFF2-40B4-BE49-F238E27FC236}">
                <a16:creationId xmlns:a16="http://schemas.microsoft.com/office/drawing/2014/main" id="{63F270DE-56AD-A95D-5733-489F515AF8F3}"/>
              </a:ext>
            </a:extLst>
          </p:cNvPr>
          <p:cNvSpPr txBox="1"/>
          <p:nvPr/>
        </p:nvSpPr>
        <p:spPr>
          <a:xfrm>
            <a:off x="2856287" y="469899"/>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Regions and boundaries</a:t>
            </a:r>
          </a:p>
        </p:txBody>
      </p:sp>
      <p:sp>
        <p:nvSpPr>
          <p:cNvPr id="14" name="矩形 13">
            <a:extLst>
              <a:ext uri="{FF2B5EF4-FFF2-40B4-BE49-F238E27FC236}">
                <a16:creationId xmlns:a16="http://schemas.microsoft.com/office/drawing/2014/main" id="{C9764CB2-64E1-0E37-8125-143D204E5E67}"/>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37757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459" y="1226466"/>
            <a:ext cx="8229600" cy="5517232"/>
          </a:xfrm>
        </p:spPr>
        <p:txBody>
          <a:bodyPr/>
          <a:lstStyle/>
          <a:p>
            <a:pPr>
              <a:spcBef>
                <a:spcPts val="0"/>
              </a:spcBef>
              <a:spcAft>
                <a:spcPts val="200"/>
              </a:spcAft>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为显示</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打印做准备</a:t>
            </a:r>
            <a:endParaRPr lang="en-US" altLang="zh-CN" sz="3200" dirty="0">
              <a:latin typeface="宋体" panose="02010600030101010101" pitchFamily="2" charset="-122"/>
              <a:ea typeface="宋体" panose="02010600030101010101" pitchFamily="2" charset="-122"/>
            </a:endParaRPr>
          </a:p>
          <a:p>
            <a:pPr lvl="1">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调整图片大小</a:t>
            </a: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buFont typeface="Wingdings" panose="05000000000000000000" pitchFamily="2" charset="2"/>
              <a:buChar char="n"/>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buFont typeface="Wingdings" panose="05000000000000000000" pitchFamily="2" charset="2"/>
              <a:buChar char="n"/>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buFont typeface="Wingdings" panose="05000000000000000000" pitchFamily="2" charset="2"/>
              <a:buChar char="n"/>
            </a:pPr>
            <a:endParaRPr lang="en-US" altLang="zh-CN" sz="2800" dirty="0">
              <a:latin typeface="宋体" panose="02010600030101010101" pitchFamily="2" charset="-122"/>
              <a:ea typeface="宋体" panose="02010600030101010101" pitchFamily="2" charset="-122"/>
            </a:endParaRPr>
          </a:p>
          <a:p>
            <a:pPr lvl="1">
              <a:spcBef>
                <a:spcPts val="0"/>
              </a:spcBef>
              <a:spcAft>
                <a:spcPts val="200"/>
              </a:spcAft>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调整图片颜色</a:t>
            </a:r>
            <a:endParaRPr lang="en-US" altLang="zh-CN" sz="2800" dirty="0">
              <a:latin typeface="宋体" panose="02010600030101010101" pitchFamily="2" charset="-122"/>
              <a:ea typeface="宋体" panose="02010600030101010101" pitchFamily="2" charset="-122"/>
            </a:endParaRPr>
          </a:p>
        </p:txBody>
      </p:sp>
      <p:pic>
        <p:nvPicPr>
          <p:cNvPr id="4" name="Picture 3"/>
          <p:cNvPicPr>
            <a:picLocks noChangeAspect="1"/>
          </p:cNvPicPr>
          <p:nvPr/>
        </p:nvPicPr>
        <p:blipFill>
          <a:blip r:embed="rId3"/>
          <a:stretch>
            <a:fillRect/>
          </a:stretch>
        </p:blipFill>
        <p:spPr>
          <a:xfrm>
            <a:off x="1433931" y="2528347"/>
            <a:ext cx="2163090" cy="1440000"/>
          </a:xfrm>
          <a:prstGeom prst="rect">
            <a:avLst/>
          </a:prstGeom>
        </p:spPr>
      </p:pic>
      <p:pic>
        <p:nvPicPr>
          <p:cNvPr id="7" name="Picture 6"/>
          <p:cNvPicPr>
            <a:picLocks noChangeAspect="1"/>
          </p:cNvPicPr>
          <p:nvPr/>
        </p:nvPicPr>
        <p:blipFill>
          <a:blip r:embed="rId4"/>
          <a:stretch>
            <a:fillRect/>
          </a:stretch>
        </p:blipFill>
        <p:spPr>
          <a:xfrm>
            <a:off x="4386259" y="2528347"/>
            <a:ext cx="1622318" cy="1440000"/>
          </a:xfrm>
          <a:prstGeom prst="rect">
            <a:avLst/>
          </a:prstGeom>
        </p:spPr>
      </p:pic>
      <p:pic>
        <p:nvPicPr>
          <p:cNvPr id="8" name="Picture 7"/>
          <p:cNvPicPr>
            <a:picLocks noChangeAspect="1"/>
          </p:cNvPicPr>
          <p:nvPr/>
        </p:nvPicPr>
        <p:blipFill>
          <a:blip r:embed="rId5"/>
          <a:stretch>
            <a:fillRect/>
          </a:stretch>
        </p:blipFill>
        <p:spPr>
          <a:xfrm>
            <a:off x="6125679" y="2528347"/>
            <a:ext cx="1622318" cy="1440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3931" y="4596783"/>
            <a:ext cx="3020339" cy="19800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4331" y="4596783"/>
            <a:ext cx="3020339" cy="1980000"/>
          </a:xfrm>
          <a:prstGeom prst="rect">
            <a:avLst/>
          </a:prstGeom>
        </p:spPr>
      </p:pic>
      <p:sp>
        <p:nvSpPr>
          <p:cNvPr id="13" name="AutoShape 28"/>
          <p:cNvSpPr>
            <a:spLocks noChangeArrowheads="1"/>
          </p:cNvSpPr>
          <p:nvPr/>
        </p:nvSpPr>
        <p:spPr bwMode="auto">
          <a:xfrm>
            <a:off x="3801554" y="3041178"/>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AutoShape 28"/>
          <p:cNvSpPr>
            <a:spLocks noChangeArrowheads="1"/>
          </p:cNvSpPr>
          <p:nvPr/>
        </p:nvSpPr>
        <p:spPr bwMode="auto">
          <a:xfrm>
            <a:off x="4544275" y="5379614"/>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图片 23">
            <a:extLst>
              <a:ext uri="{FF2B5EF4-FFF2-40B4-BE49-F238E27FC236}">
                <a16:creationId xmlns:a16="http://schemas.microsoft.com/office/drawing/2014/main" id="{762C151C-C393-40C9-B180-6FF525269C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3606" y="171459"/>
            <a:ext cx="1170783" cy="1145173"/>
          </a:xfrm>
          <a:prstGeom prst="rect">
            <a:avLst/>
          </a:prstGeom>
        </p:spPr>
      </p:pic>
      <p:sp>
        <p:nvSpPr>
          <p:cNvPr id="25" name="标题 1">
            <a:extLst>
              <a:ext uri="{FF2B5EF4-FFF2-40B4-BE49-F238E27FC236}">
                <a16:creationId xmlns:a16="http://schemas.microsoft.com/office/drawing/2014/main" id="{E6D329BC-D110-E1AF-AC48-855417FF51EE}"/>
              </a:ext>
            </a:extLst>
          </p:cNvPr>
          <p:cNvSpPr txBox="1"/>
          <p:nvPr/>
        </p:nvSpPr>
        <p:spPr>
          <a:xfrm>
            <a:off x="4313439" y="648996"/>
            <a:ext cx="3230245" cy="55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Purposes of DIP</a:t>
            </a:r>
          </a:p>
        </p:txBody>
      </p:sp>
      <p:sp>
        <p:nvSpPr>
          <p:cNvPr id="26" name="标题 5">
            <a:extLst>
              <a:ext uri="{FF2B5EF4-FFF2-40B4-BE49-F238E27FC236}">
                <a16:creationId xmlns:a16="http://schemas.microsoft.com/office/drawing/2014/main" id="{9CD7DCEF-B02B-A5A9-D9BE-A5B6E13F20DB}"/>
              </a:ext>
            </a:extLst>
          </p:cNvPr>
          <p:cNvSpPr txBox="1">
            <a:spLocks/>
          </p:cNvSpPr>
          <p:nvPr/>
        </p:nvSpPr>
        <p:spPr>
          <a:xfrm>
            <a:off x="379293" y="314504"/>
            <a:ext cx="452132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546A">
                    <a:lumMod val="75000"/>
                  </a:srgbClr>
                </a:solidFill>
                <a:latin typeface="华光大标宋_CNKI" panose="02000500000000000000" pitchFamily="2" charset="-122"/>
                <a:ea typeface="华光大标宋_CNKI" panose="02000500000000000000" pitchFamily="2" charset="-122"/>
                <a:cs typeface="SimHei" charset="-122"/>
              </a:rPr>
              <a:t>为什么要处理图像</a:t>
            </a:r>
            <a:endParaRPr kumimoji="0" lang="zh-CN" altLang="en-US" sz="3600" b="1" i="0" u="none" strike="noStrike" kern="1200" cap="none" spc="0" normalizeH="0" baseline="0" noProof="0" dirty="0">
              <a:ln>
                <a:noFill/>
              </a:ln>
              <a:solidFill>
                <a:srgbClr val="44546A">
                  <a:lumMod val="75000"/>
                </a:srgbClr>
              </a:solidFill>
              <a:effectLst/>
              <a:uLnTx/>
              <a:uFillTx/>
              <a:latin typeface="华光大标宋_CNKI" panose="02000500000000000000" pitchFamily="2" charset="-122"/>
              <a:ea typeface="华光大标宋_CNKI" panose="02000500000000000000" pitchFamily="2" charset="-122"/>
              <a:cs typeface="SimHei" charset="-122"/>
            </a:endParaRPr>
          </a:p>
        </p:txBody>
      </p:sp>
      <p:cxnSp>
        <p:nvCxnSpPr>
          <p:cNvPr id="27" name="直线连接符 4">
            <a:extLst>
              <a:ext uri="{FF2B5EF4-FFF2-40B4-BE49-F238E27FC236}">
                <a16:creationId xmlns:a16="http://schemas.microsoft.com/office/drawing/2014/main" id="{6124D557-5449-885C-6EC2-3728C0DC76C5}"/>
              </a:ext>
            </a:extLst>
          </p:cNvPr>
          <p:cNvCxnSpPr>
            <a:cxnSpLocks/>
          </p:cNvCxnSpPr>
          <p:nvPr/>
        </p:nvCxnSpPr>
        <p:spPr>
          <a:xfrm>
            <a:off x="4387345" y="597634"/>
            <a:ext cx="2856418" cy="0"/>
          </a:xfrm>
          <a:prstGeom prst="line">
            <a:avLst/>
          </a:prstGeom>
          <a:noFill/>
          <a:ln w="6350" cap="flat" cmpd="sng" algn="ctr">
            <a:solidFill>
              <a:sysClr val="windowText" lastClr="000000"/>
            </a:solidFill>
            <a:prstDash val="solid"/>
            <a:miter lim="800000"/>
          </a:ln>
          <a:effectLst/>
        </p:spPr>
      </p:cxnSp>
      <p:sp>
        <p:nvSpPr>
          <p:cNvPr id="28" name="矩形 27">
            <a:extLst>
              <a:ext uri="{FF2B5EF4-FFF2-40B4-BE49-F238E27FC236}">
                <a16:creationId xmlns:a16="http://schemas.microsoft.com/office/drawing/2014/main" id="{ED921275-9FFD-BEA2-8EA4-FBEB9CB37B97}"/>
              </a:ext>
            </a:extLst>
          </p:cNvPr>
          <p:cNvSpPr/>
          <p:nvPr/>
        </p:nvSpPr>
        <p:spPr>
          <a:xfrm>
            <a:off x="19878" y="183607"/>
            <a:ext cx="298173" cy="969332"/>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91508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F8291C8-546E-5076-D34E-7F57FB7B34E6}"/>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a:extLst>
              <a:ext uri="{FF2B5EF4-FFF2-40B4-BE49-F238E27FC236}">
                <a16:creationId xmlns:a16="http://schemas.microsoft.com/office/drawing/2014/main" id="{58F69AF4-83BB-54A6-887B-8909E8EEC5E4}"/>
              </a:ext>
            </a:extLst>
          </p:cNvPr>
          <p:cNvSpPr/>
          <p:nvPr/>
        </p:nvSpPr>
        <p:spPr>
          <a:xfrm>
            <a:off x="398780" y="1581150"/>
            <a:ext cx="8448675" cy="953135"/>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内边界与外边界</a:t>
            </a: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4" name="图片 3">
            <a:extLst>
              <a:ext uri="{FF2B5EF4-FFF2-40B4-BE49-F238E27FC236}">
                <a16:creationId xmlns:a16="http://schemas.microsoft.com/office/drawing/2014/main" id="{6EC7BF8A-EF46-C052-18C1-2C8003C88E5A}"/>
              </a:ext>
            </a:extLst>
          </p:cNvPr>
          <p:cNvPicPr>
            <a:picLocks noChangeAspect="1"/>
          </p:cNvPicPr>
          <p:nvPr/>
        </p:nvPicPr>
        <p:blipFill>
          <a:blip r:embed="rId3"/>
          <a:srcRect l="6795" t="12457" r="6187"/>
          <a:stretch>
            <a:fillRect/>
          </a:stretch>
        </p:blipFill>
        <p:spPr>
          <a:xfrm>
            <a:off x="502920" y="2855595"/>
            <a:ext cx="3898265" cy="2530475"/>
          </a:xfrm>
          <a:prstGeom prst="rect">
            <a:avLst/>
          </a:prstGeom>
        </p:spPr>
      </p:pic>
      <p:sp>
        <p:nvSpPr>
          <p:cNvPr id="5" name="文本框 4">
            <a:extLst>
              <a:ext uri="{FF2B5EF4-FFF2-40B4-BE49-F238E27FC236}">
                <a16:creationId xmlns:a16="http://schemas.microsoft.com/office/drawing/2014/main" id="{0088A81D-7469-6AC7-9AA4-B27810131E78}"/>
              </a:ext>
            </a:extLst>
          </p:cNvPr>
          <p:cNvSpPr txBox="1"/>
          <p:nvPr/>
        </p:nvSpPr>
        <p:spPr>
          <a:xfrm>
            <a:off x="2140585" y="5486400"/>
            <a:ext cx="4991735" cy="583565"/>
          </a:xfrm>
          <a:prstGeom prst="rect">
            <a:avLst/>
          </a:prstGeom>
          <a:noFill/>
        </p:spPr>
        <p:txBody>
          <a:bodyPr wrap="none" rtlCol="0" anchor="t">
            <a:spAutoFit/>
          </a:bodyPr>
          <a:lstStyle/>
          <a:p>
            <a:r>
              <a:rPr kumimoji="1" lang="en-US" altLang="zh-CN" sz="3200" dirty="0">
                <a:latin typeface="Times New Roman" panose="02020503050405090304" charset="0"/>
                <a:ea typeface="宋体" charset="0"/>
                <a:cs typeface="Times New Roman" panose="02020503050405090304" charset="0"/>
                <a:sym typeface="+mn-ea"/>
              </a:rPr>
              <a:t>4-</a:t>
            </a:r>
            <a:r>
              <a:rPr kumimoji="1" lang="zh-CN" altLang="en-US" sz="3200" dirty="0">
                <a:latin typeface="Times New Roman" panose="02020503050405090304" charset="0"/>
                <a:ea typeface="宋体" charset="0"/>
                <a:cs typeface="Times New Roman" panose="02020503050405090304" charset="0"/>
                <a:sym typeface="+mn-ea"/>
              </a:rPr>
              <a:t>邻接情况下的内、外边界</a:t>
            </a:r>
          </a:p>
        </p:txBody>
      </p:sp>
      <p:pic>
        <p:nvPicPr>
          <p:cNvPr id="6" name="图片 5">
            <a:extLst>
              <a:ext uri="{FF2B5EF4-FFF2-40B4-BE49-F238E27FC236}">
                <a16:creationId xmlns:a16="http://schemas.microsoft.com/office/drawing/2014/main" id="{EEAA66FC-D1E5-FF97-37C5-DC956DA6DF51}"/>
              </a:ext>
            </a:extLst>
          </p:cNvPr>
          <p:cNvPicPr>
            <a:picLocks noChangeAspect="1"/>
          </p:cNvPicPr>
          <p:nvPr/>
        </p:nvPicPr>
        <p:blipFill>
          <a:blip r:embed="rId4"/>
          <a:stretch>
            <a:fillRect/>
          </a:stretch>
        </p:blipFill>
        <p:spPr>
          <a:xfrm>
            <a:off x="4482465" y="2855595"/>
            <a:ext cx="4117340" cy="2540000"/>
          </a:xfrm>
          <a:prstGeom prst="rect">
            <a:avLst/>
          </a:prstGeom>
        </p:spPr>
      </p:pic>
      <p:sp>
        <p:nvSpPr>
          <p:cNvPr id="9" name="标题 1">
            <a:extLst>
              <a:ext uri="{FF2B5EF4-FFF2-40B4-BE49-F238E27FC236}">
                <a16:creationId xmlns:a16="http://schemas.microsoft.com/office/drawing/2014/main" id="{5DEBF58E-E3EB-9ECB-304B-0D5CD27582E4}"/>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rPr>
              <a:t>区域与边界</a:t>
            </a:r>
          </a:p>
        </p:txBody>
      </p:sp>
      <p:pic>
        <p:nvPicPr>
          <p:cNvPr id="10" name="图片 9">
            <a:extLst>
              <a:ext uri="{FF2B5EF4-FFF2-40B4-BE49-F238E27FC236}">
                <a16:creationId xmlns:a16="http://schemas.microsoft.com/office/drawing/2014/main" id="{00A3E631-2E58-2316-BE08-EEFC8B64E2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1" name="直线连接符 4">
            <a:extLst>
              <a:ext uri="{FF2B5EF4-FFF2-40B4-BE49-F238E27FC236}">
                <a16:creationId xmlns:a16="http://schemas.microsoft.com/office/drawing/2014/main" id="{C48E046F-03E0-3DE8-D9D6-0C53760559C8}"/>
              </a:ext>
            </a:extLst>
          </p:cNvPr>
          <p:cNvCxnSpPr>
            <a:cxnSpLocks/>
          </p:cNvCxnSpPr>
          <p:nvPr/>
        </p:nvCxnSpPr>
        <p:spPr>
          <a:xfrm>
            <a:off x="2856287" y="487044"/>
            <a:ext cx="3089796" cy="0"/>
          </a:xfrm>
          <a:prstGeom prst="line">
            <a:avLst/>
          </a:prstGeom>
          <a:noFill/>
          <a:ln w="6350" cap="flat" cmpd="sng" algn="ctr">
            <a:solidFill>
              <a:sysClr val="windowText" lastClr="000000"/>
            </a:solidFill>
            <a:prstDash val="solid"/>
            <a:miter lim="800000"/>
          </a:ln>
          <a:effectLst/>
        </p:spPr>
      </p:cxnSp>
      <p:sp>
        <p:nvSpPr>
          <p:cNvPr id="12" name="标题 1">
            <a:extLst>
              <a:ext uri="{FF2B5EF4-FFF2-40B4-BE49-F238E27FC236}">
                <a16:creationId xmlns:a16="http://schemas.microsoft.com/office/drawing/2014/main" id="{3A5DE7AA-98BC-76C8-B394-306B411CC582}"/>
              </a:ext>
            </a:extLst>
          </p:cNvPr>
          <p:cNvSpPr txBox="1"/>
          <p:nvPr/>
        </p:nvSpPr>
        <p:spPr>
          <a:xfrm>
            <a:off x="2856287" y="469899"/>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Regions and boundaries</a:t>
            </a:r>
          </a:p>
        </p:txBody>
      </p:sp>
      <p:sp>
        <p:nvSpPr>
          <p:cNvPr id="13" name="矩形 12">
            <a:extLst>
              <a:ext uri="{FF2B5EF4-FFF2-40B4-BE49-F238E27FC236}">
                <a16:creationId xmlns:a16="http://schemas.microsoft.com/office/drawing/2014/main" id="{98FF7E0E-1CCE-E4BF-A491-D4E54413E203}"/>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7851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175739" y="1472956"/>
            <a:ext cx="8448675" cy="3666645"/>
          </a:xfrm>
          <a:prstGeom prst="rect">
            <a:avLst/>
          </a:prstGeom>
        </p:spPr>
        <p:txBody>
          <a:bodyPr wrap="square">
            <a:spAutoFit/>
          </a:bodyPr>
          <a:lstStyle/>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距离测度</a:t>
            </a:r>
          </a:p>
          <a:p>
            <a:pPr marL="800100" lvl="1" indent="-342900" fontAlgn="auto">
              <a:lnSpc>
                <a:spcPct val="120000"/>
              </a:lnSpc>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对于坐标分别为(x, y)，</a:t>
            </a:r>
            <a:r>
              <a:rPr kumimoji="1" lang="en-US" altLang="zh-CN" sz="2800" dirty="0">
                <a:latin typeface="Times New Roman" panose="02020503050405090304" charset="0"/>
                <a:ea typeface="宋体" charset="0"/>
                <a:cs typeface="Times New Roman" panose="02020503050405090304" charset="0"/>
                <a:sym typeface="+mn-ea"/>
              </a:rPr>
              <a:t>(u, v)</a:t>
            </a:r>
            <a:r>
              <a:rPr kumimoji="1" lang="zh-CN" altLang="en-US" sz="2800" dirty="0">
                <a:latin typeface="Times New Roman" panose="02020503050405090304" charset="0"/>
                <a:ea typeface="宋体" charset="0"/>
                <a:cs typeface="Times New Roman" panose="02020503050405090304" charset="0"/>
                <a:sym typeface="+mn-ea"/>
              </a:rPr>
              <a:t>，(s, t)的像素p，q，r，如果函数D满足下列条件，则称函数D是距离函数或度量</a:t>
            </a:r>
          </a:p>
          <a:p>
            <a:pPr marL="1428750" lvl="2" indent="-51435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 </a:t>
            </a:r>
          </a:p>
          <a:p>
            <a:pPr marL="1428750" lvl="2" indent="-51435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 </a:t>
            </a:r>
          </a:p>
          <a:p>
            <a:pPr marL="1428750" lvl="2" indent="-514350" fontAlgn="auto">
              <a:lnSpc>
                <a:spcPct val="120000"/>
              </a:lnSpc>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 </a:t>
            </a:r>
          </a:p>
        </p:txBody>
      </p:sp>
      <p:graphicFrame>
        <p:nvGraphicFramePr>
          <p:cNvPr id="1132549" name="Object 5"/>
          <p:cNvGraphicFramePr>
            <a:graphicFrameLocks noChangeAspect="1"/>
          </p:cNvGraphicFramePr>
          <p:nvPr>
            <p:extLst>
              <p:ext uri="{D42A27DB-BD31-4B8C-83A1-F6EECF244321}">
                <p14:modId xmlns:p14="http://schemas.microsoft.com/office/powerpoint/2010/main" val="1463023304"/>
              </p:ext>
            </p:extLst>
          </p:nvPr>
        </p:nvGraphicFramePr>
        <p:xfrm>
          <a:off x="1965325" y="3591242"/>
          <a:ext cx="5864860" cy="439420"/>
        </p:xfrm>
        <a:graphic>
          <a:graphicData uri="http://schemas.openxmlformats.org/presentationml/2006/ole">
            <mc:AlternateContent xmlns:mc="http://schemas.openxmlformats.org/markup-compatibility/2006">
              <mc:Choice xmlns:v="urn:schemas-microsoft-com:vml" Requires="v">
                <p:oleObj name="Equation" r:id="rId3" imgW="2832100" imgH="215900" progId="Equation.3">
                  <p:embed/>
                </p:oleObj>
              </mc:Choice>
              <mc:Fallback>
                <p:oleObj name="Equation" r:id="rId3" imgW="28321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325" y="3591242"/>
                        <a:ext cx="5864860" cy="439420"/>
                      </a:xfrm>
                      <a:prstGeom prst="rect">
                        <a:avLst/>
                      </a:prstGeom>
                      <a:solidFill>
                        <a:schemeClr val="bg1"/>
                      </a:solidFill>
                    </p:spPr>
                  </p:pic>
                </p:oleObj>
              </mc:Fallback>
            </mc:AlternateContent>
          </a:graphicData>
        </a:graphic>
      </p:graphicFrame>
      <p:graphicFrame>
        <p:nvGraphicFramePr>
          <p:cNvPr id="1132550" name="Object 6"/>
          <p:cNvGraphicFramePr>
            <a:graphicFrameLocks noChangeAspect="1"/>
          </p:cNvGraphicFramePr>
          <p:nvPr>
            <p:extLst>
              <p:ext uri="{D42A27DB-BD31-4B8C-83A1-F6EECF244321}">
                <p14:modId xmlns:p14="http://schemas.microsoft.com/office/powerpoint/2010/main" val="1620033367"/>
              </p:ext>
            </p:extLst>
          </p:nvPr>
        </p:nvGraphicFramePr>
        <p:xfrm>
          <a:off x="1965325" y="4157662"/>
          <a:ext cx="2341880" cy="434340"/>
        </p:xfrm>
        <a:graphic>
          <a:graphicData uri="http://schemas.openxmlformats.org/presentationml/2006/ole">
            <mc:AlternateContent xmlns:mc="http://schemas.openxmlformats.org/markup-compatibility/2006">
              <mc:Choice xmlns:v="urn:schemas-microsoft-com:vml" Requires="v">
                <p:oleObj name="公式" r:id="rId5" imgW="1116965" imgH="203200" progId="Equation.3">
                  <p:embed/>
                </p:oleObj>
              </mc:Choice>
              <mc:Fallback>
                <p:oleObj name="公式" r:id="rId5" imgW="1116965"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325" y="4157662"/>
                        <a:ext cx="2341880" cy="434340"/>
                      </a:xfrm>
                      <a:prstGeom prst="rect">
                        <a:avLst/>
                      </a:prstGeom>
                      <a:solidFill>
                        <a:schemeClr val="bg1"/>
                      </a:solidFill>
                    </p:spPr>
                  </p:pic>
                </p:oleObj>
              </mc:Fallback>
            </mc:AlternateContent>
          </a:graphicData>
        </a:graphic>
      </p:graphicFrame>
      <p:graphicFrame>
        <p:nvGraphicFramePr>
          <p:cNvPr id="1132551" name="Object 7"/>
          <p:cNvGraphicFramePr>
            <a:graphicFrameLocks noChangeAspect="1"/>
          </p:cNvGraphicFramePr>
          <p:nvPr>
            <p:extLst>
              <p:ext uri="{D42A27DB-BD31-4B8C-83A1-F6EECF244321}">
                <p14:modId xmlns:p14="http://schemas.microsoft.com/office/powerpoint/2010/main" val="1999486102"/>
              </p:ext>
            </p:extLst>
          </p:nvPr>
        </p:nvGraphicFramePr>
        <p:xfrm>
          <a:off x="2011680" y="4748050"/>
          <a:ext cx="3313430" cy="415925"/>
        </p:xfrm>
        <a:graphic>
          <a:graphicData uri="http://schemas.openxmlformats.org/presentationml/2006/ole">
            <mc:AlternateContent xmlns:mc="http://schemas.openxmlformats.org/markup-compatibility/2006">
              <mc:Choice xmlns:v="urn:schemas-microsoft-com:vml" Requires="v">
                <p:oleObj name="公式" r:id="rId7" imgW="1651000" imgH="203200" progId="Equation.3">
                  <p:embed/>
                </p:oleObj>
              </mc:Choice>
              <mc:Fallback>
                <p:oleObj name="公式" r:id="rId7" imgW="1651000" imgH="203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1680" y="4748050"/>
                        <a:ext cx="3313430" cy="415925"/>
                      </a:xfrm>
                      <a:prstGeom prst="rect">
                        <a:avLst/>
                      </a:prstGeom>
                      <a:solidFill>
                        <a:schemeClr val="bg1"/>
                      </a:solidFill>
                    </p:spPr>
                  </p:pic>
                </p:oleObj>
              </mc:Fallback>
            </mc:AlternateContent>
          </a:graphicData>
        </a:graphic>
      </p:graphicFrame>
      <p:sp>
        <p:nvSpPr>
          <p:cNvPr id="6" name="标题 1">
            <a:extLst>
              <a:ext uri="{FF2B5EF4-FFF2-40B4-BE49-F238E27FC236}">
                <a16:creationId xmlns:a16="http://schemas.microsoft.com/office/drawing/2014/main" id="{2E28CCAF-102B-FBE1-A36E-3793A39BF7C5}"/>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距离度量</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7" name="图片 6">
            <a:extLst>
              <a:ext uri="{FF2B5EF4-FFF2-40B4-BE49-F238E27FC236}">
                <a16:creationId xmlns:a16="http://schemas.microsoft.com/office/drawing/2014/main" id="{0A95B5BD-244E-2601-F235-5BD3464E54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8" name="直线连接符 4">
            <a:extLst>
              <a:ext uri="{FF2B5EF4-FFF2-40B4-BE49-F238E27FC236}">
                <a16:creationId xmlns:a16="http://schemas.microsoft.com/office/drawing/2014/main" id="{65C26BBE-D326-7C8A-488D-8E50DDF1A924}"/>
              </a:ext>
            </a:extLst>
          </p:cNvPr>
          <p:cNvCxnSpPr>
            <a:cxnSpLocks/>
          </p:cNvCxnSpPr>
          <p:nvPr/>
        </p:nvCxnSpPr>
        <p:spPr>
          <a:xfrm>
            <a:off x="2470956" y="450720"/>
            <a:ext cx="3089796" cy="0"/>
          </a:xfrm>
          <a:prstGeom prst="line">
            <a:avLst/>
          </a:prstGeom>
          <a:noFill/>
          <a:ln w="6350" cap="flat" cmpd="sng" algn="ctr">
            <a:solidFill>
              <a:sysClr val="windowText" lastClr="000000"/>
            </a:solidFill>
            <a:prstDash val="solid"/>
            <a:miter lim="800000"/>
          </a:ln>
          <a:effectLst/>
        </p:spPr>
      </p:cxnSp>
      <p:sp>
        <p:nvSpPr>
          <p:cNvPr id="10" name="标题 1">
            <a:extLst>
              <a:ext uri="{FF2B5EF4-FFF2-40B4-BE49-F238E27FC236}">
                <a16:creationId xmlns:a16="http://schemas.microsoft.com/office/drawing/2014/main" id="{8E5C64E4-0CDF-EDD4-21F3-17E8BB66A4C9}"/>
              </a:ext>
            </a:extLst>
          </p:cNvPr>
          <p:cNvSpPr txBox="1"/>
          <p:nvPr/>
        </p:nvSpPr>
        <p:spPr>
          <a:xfrm>
            <a:off x="2337915" y="423358"/>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Distance</a:t>
            </a:r>
          </a:p>
        </p:txBody>
      </p:sp>
      <p:sp>
        <p:nvSpPr>
          <p:cNvPr id="11" name="矩形 10">
            <a:extLst>
              <a:ext uri="{FF2B5EF4-FFF2-40B4-BE49-F238E27FC236}">
                <a16:creationId xmlns:a16="http://schemas.microsoft.com/office/drawing/2014/main" id="{B866E678-F3FF-C12C-1933-CA8A232A1C07}"/>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457200" y="1333500"/>
            <a:ext cx="8291264" cy="252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欧氏距离</a:t>
            </a:r>
            <a:r>
              <a:rPr kumimoji="0" 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41338" marR="0" lvl="1" algn="l" defTabSz="914400" rtl="0" eaLnBrk="1" fontAlgn="base" latinLnBrk="0" hangingPunct="1">
              <a:lnSpc>
                <a:spcPct val="120000"/>
              </a:lnSpc>
              <a:spcBef>
                <a:spcPct val="20000"/>
              </a:spcBef>
              <a:spcAft>
                <a:spcPct val="0"/>
              </a:spcAft>
              <a:buClrTx/>
              <a:buSzTx/>
              <a:tabLst/>
              <a:defRPr/>
            </a:pPr>
            <a:endParaRPr lang="en-US" altLang="zh-CN" sz="2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41338" marR="0" lvl="1" algn="l" defTabSz="914400" rtl="0" eaLnBrk="1" fontAlgn="base" latinLnBrk="0" hangingPunct="1">
              <a:lnSpc>
                <a:spcPct val="120000"/>
              </a:lnSpc>
              <a:spcBef>
                <a:spcPct val="20000"/>
              </a:spcBef>
              <a:spcAft>
                <a:spcPct val="0"/>
              </a:spcAft>
              <a:buClrTx/>
              <a:buSzTx/>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的像素包含在以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为圆心，以</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为半径的</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圆</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 </a:t>
            </a:r>
          </a:p>
        </p:txBody>
      </p:sp>
      <p:graphicFrame>
        <p:nvGraphicFramePr>
          <p:cNvPr id="129046" name="Object 22"/>
          <p:cNvGraphicFramePr>
            <a:graphicFrameLocks noChangeAspect="1"/>
          </p:cNvGraphicFramePr>
          <p:nvPr>
            <p:extLst>
              <p:ext uri="{D42A27DB-BD31-4B8C-83A1-F6EECF244321}">
                <p14:modId xmlns:p14="http://schemas.microsoft.com/office/powerpoint/2010/main" val="2443862581"/>
              </p:ext>
            </p:extLst>
          </p:nvPr>
        </p:nvGraphicFramePr>
        <p:xfrm>
          <a:off x="4930053" y="1438151"/>
          <a:ext cx="992187" cy="349250"/>
        </p:xfrm>
        <a:graphic>
          <a:graphicData uri="http://schemas.openxmlformats.org/presentationml/2006/ole">
            <mc:AlternateContent xmlns:mc="http://schemas.openxmlformats.org/markup-compatibility/2006">
              <mc:Choice xmlns:v="urn:schemas-microsoft-com:vml" Requires="v">
                <p:oleObj name="Formula" r:id="rId2" imgW="998280" imgH="349560" progId="Equation.Ribbit">
                  <p:embed/>
                </p:oleObj>
              </mc:Choice>
              <mc:Fallback>
                <p:oleObj name="Formula" r:id="rId2" imgW="998280" imgH="349560" progId="Equation.Ribbit">
                  <p:embed/>
                  <p:pic>
                    <p:nvPicPr>
                      <p:cNvPr id="129046" name="Object 22"/>
                      <p:cNvPicPr>
                        <a:picLocks noChangeAspect="1" noChangeArrowheads="1"/>
                      </p:cNvPicPr>
                      <p:nvPr/>
                    </p:nvPicPr>
                    <p:blipFill>
                      <a:blip r:embed="rId3"/>
                      <a:srcRect/>
                      <a:stretch>
                        <a:fillRect/>
                      </a:stretch>
                    </p:blipFill>
                    <p:spPr bwMode="auto">
                      <a:xfrm>
                        <a:off x="4930053" y="1438151"/>
                        <a:ext cx="99218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48" name="Object 24"/>
          <p:cNvGraphicFramePr>
            <a:graphicFrameLocks noChangeAspect="1"/>
          </p:cNvGraphicFramePr>
          <p:nvPr/>
        </p:nvGraphicFramePr>
        <p:xfrm>
          <a:off x="1672828" y="1543522"/>
          <a:ext cx="171450" cy="231775"/>
        </p:xfrm>
        <a:graphic>
          <a:graphicData uri="http://schemas.openxmlformats.org/presentationml/2006/ole">
            <mc:AlternateContent xmlns:mc="http://schemas.openxmlformats.org/markup-compatibility/2006">
              <mc:Choice xmlns:v="urn:schemas-microsoft-com:vml" Requires="v">
                <p:oleObj name="Formula" r:id="rId4" imgW="181800" imgH="235080" progId="Equation.Ribbit">
                  <p:embed/>
                </p:oleObj>
              </mc:Choice>
              <mc:Fallback>
                <p:oleObj name="Formula" r:id="rId4" imgW="181800" imgH="235080" progId="Equation.Ribbit">
                  <p:embed/>
                  <p:pic>
                    <p:nvPicPr>
                      <p:cNvPr id="129048" name="Object 24"/>
                      <p:cNvPicPr>
                        <a:picLocks noChangeAspect="1" noChangeArrowheads="1"/>
                      </p:cNvPicPr>
                      <p:nvPr/>
                    </p:nvPicPr>
                    <p:blipFill>
                      <a:blip r:embed="rId5"/>
                      <a:srcRect/>
                      <a:stretch>
                        <a:fillRect/>
                      </a:stretch>
                    </p:blipFill>
                    <p:spPr bwMode="auto">
                      <a:xfrm>
                        <a:off x="1672828" y="1543522"/>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49" name="Object 25"/>
          <p:cNvGraphicFramePr>
            <a:graphicFrameLocks noChangeAspect="1"/>
          </p:cNvGraphicFramePr>
          <p:nvPr/>
        </p:nvGraphicFramePr>
        <p:xfrm>
          <a:off x="2318556" y="1543522"/>
          <a:ext cx="152400" cy="231775"/>
        </p:xfrm>
        <a:graphic>
          <a:graphicData uri="http://schemas.openxmlformats.org/presentationml/2006/ole">
            <mc:AlternateContent xmlns:mc="http://schemas.openxmlformats.org/markup-compatibility/2006">
              <mc:Choice xmlns:v="urn:schemas-microsoft-com:vml" Requires="v">
                <p:oleObj name="Formula" r:id="rId6" imgW="146160" imgH="235080" progId="Equation.Ribbit">
                  <p:embed/>
                </p:oleObj>
              </mc:Choice>
              <mc:Fallback>
                <p:oleObj name="Formula" r:id="rId6" imgW="146160" imgH="235080" progId="Equation.Ribbit">
                  <p:embed/>
                  <p:pic>
                    <p:nvPicPr>
                      <p:cNvPr id="129049" name="Object 25"/>
                      <p:cNvPicPr>
                        <a:picLocks noChangeAspect="1" noChangeArrowheads="1"/>
                      </p:cNvPicPr>
                      <p:nvPr/>
                    </p:nvPicPr>
                    <p:blipFill>
                      <a:blip r:embed="rId7"/>
                      <a:srcRect/>
                      <a:stretch>
                        <a:fillRect/>
                      </a:stretch>
                    </p:blipFill>
                    <p:spPr bwMode="auto">
                      <a:xfrm>
                        <a:off x="2318556" y="1543522"/>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50" name="Object 26"/>
          <p:cNvGraphicFramePr>
            <a:graphicFrameLocks noChangeAspect="1"/>
          </p:cNvGraphicFramePr>
          <p:nvPr>
            <p:extLst>
              <p:ext uri="{D42A27DB-BD31-4B8C-83A1-F6EECF244321}">
                <p14:modId xmlns:p14="http://schemas.microsoft.com/office/powerpoint/2010/main" val="4223867556"/>
              </p:ext>
            </p:extLst>
          </p:nvPr>
        </p:nvGraphicFramePr>
        <p:xfrm>
          <a:off x="1602423" y="1960910"/>
          <a:ext cx="6808787" cy="739775"/>
        </p:xfrm>
        <a:graphic>
          <a:graphicData uri="http://schemas.openxmlformats.org/presentationml/2006/ole">
            <mc:AlternateContent xmlns:mc="http://schemas.openxmlformats.org/markup-compatibility/2006">
              <mc:Choice xmlns:v="urn:schemas-microsoft-com:vml" Requires="v">
                <p:oleObj name="Formula" r:id="rId8" imgW="6808680" imgH="731520" progId="Equation.Ribbit">
                  <p:embed/>
                </p:oleObj>
              </mc:Choice>
              <mc:Fallback>
                <p:oleObj name="Formula" r:id="rId8" imgW="6808680" imgH="731520" progId="Equation.Ribbit">
                  <p:embed/>
                  <p:pic>
                    <p:nvPicPr>
                      <p:cNvPr id="129050" name="Object 26"/>
                      <p:cNvPicPr>
                        <a:picLocks noChangeAspect="1" noChangeArrowheads="1"/>
                      </p:cNvPicPr>
                      <p:nvPr/>
                    </p:nvPicPr>
                    <p:blipFill>
                      <a:blip r:embed="rId9"/>
                      <a:srcRect/>
                      <a:stretch>
                        <a:fillRect/>
                      </a:stretch>
                    </p:blipFill>
                    <p:spPr bwMode="auto">
                      <a:xfrm>
                        <a:off x="1602423" y="1960910"/>
                        <a:ext cx="6808787"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572240" y="3606599"/>
            <a:ext cx="2700000" cy="2700000"/>
            <a:chOff x="4572240" y="3606599"/>
            <a:chExt cx="2700000" cy="2700000"/>
          </a:xfrm>
        </p:grpSpPr>
        <p:sp>
          <p:nvSpPr>
            <p:cNvPr id="33" name="Rectangle 32"/>
            <p:cNvSpPr/>
            <p:nvPr/>
          </p:nvSpPr>
          <p:spPr bwMode="auto">
            <a:xfrm>
              <a:off x="5112240" y="360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34" name="Rectangle 33"/>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bwMode="auto">
            <a:xfrm>
              <a:off x="6192240" y="360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36" name="Rectangle 35"/>
            <p:cNvSpPr/>
            <p:nvPr/>
          </p:nvSpPr>
          <p:spPr bwMode="auto">
            <a:xfrm>
              <a:off x="5112240" y="414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1.41</a:t>
              </a:r>
            </a:p>
          </p:txBody>
        </p:sp>
        <p:sp>
          <p:nvSpPr>
            <p:cNvPr id="37" name="Rectangle 36"/>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38" name="Rectangle 37"/>
            <p:cNvSpPr/>
            <p:nvPr/>
          </p:nvSpPr>
          <p:spPr bwMode="auto">
            <a:xfrm>
              <a:off x="6192240" y="414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1.41</a:t>
              </a:r>
            </a:p>
          </p:txBody>
        </p:sp>
        <p:sp>
          <p:nvSpPr>
            <p:cNvPr id="39" name="Rectangle 38"/>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0" name="Rectangle 39"/>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41" name="Rectangle 40"/>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42" name="Rectangle 41"/>
            <p:cNvSpPr/>
            <p:nvPr/>
          </p:nvSpPr>
          <p:spPr bwMode="auto">
            <a:xfrm>
              <a:off x="5112240" y="522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1.41</a:t>
              </a:r>
            </a:p>
          </p:txBody>
        </p:sp>
        <p:sp>
          <p:nvSpPr>
            <p:cNvPr id="43" name="Rectangle 42"/>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4" name="Rectangle 43"/>
            <p:cNvSpPr/>
            <p:nvPr/>
          </p:nvSpPr>
          <p:spPr bwMode="auto">
            <a:xfrm>
              <a:off x="6192240" y="522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1.41</a:t>
              </a:r>
            </a:p>
          </p:txBody>
        </p:sp>
        <p:sp>
          <p:nvSpPr>
            <p:cNvPr id="45" name="Rectangle 44"/>
            <p:cNvSpPr/>
            <p:nvPr/>
          </p:nvSpPr>
          <p:spPr bwMode="auto">
            <a:xfrm>
              <a:off x="5112240" y="576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46" name="Rectangle 45"/>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47" name="Rectangle 46"/>
            <p:cNvSpPr/>
            <p:nvPr/>
          </p:nvSpPr>
          <p:spPr bwMode="auto">
            <a:xfrm>
              <a:off x="6192240" y="576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48" name="Rectangle 47"/>
            <p:cNvSpPr/>
            <p:nvPr/>
          </p:nvSpPr>
          <p:spPr bwMode="auto">
            <a:xfrm>
              <a:off x="6732240" y="414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49" name="Rectangle 48"/>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50" name="Rectangle 49"/>
            <p:cNvSpPr/>
            <p:nvPr/>
          </p:nvSpPr>
          <p:spPr bwMode="auto">
            <a:xfrm>
              <a:off x="6732240" y="522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51" name="Rectangle 50"/>
            <p:cNvSpPr/>
            <p:nvPr/>
          </p:nvSpPr>
          <p:spPr bwMode="auto">
            <a:xfrm>
              <a:off x="4572240" y="414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52" name="Rectangle 51"/>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53" name="Rectangle 52"/>
            <p:cNvSpPr/>
            <p:nvPr/>
          </p:nvSpPr>
          <p:spPr bwMode="auto">
            <a:xfrm>
              <a:off x="4572240" y="522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2.24</a:t>
              </a:r>
            </a:p>
          </p:txBody>
        </p:sp>
        <p:sp>
          <p:nvSpPr>
            <p:cNvPr id="54"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55" name="矩形 51"/>
          <p:cNvSpPr/>
          <p:nvPr/>
        </p:nvSpPr>
        <p:spPr>
          <a:xfrm>
            <a:off x="4602832" y="6381328"/>
            <a:ext cx="274947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到中心像素的欧氏距离</a:t>
            </a:r>
          </a:p>
        </p:txBody>
      </p:sp>
      <p:graphicFrame>
        <p:nvGraphicFramePr>
          <p:cNvPr id="3" name="Object 2"/>
          <p:cNvGraphicFramePr>
            <a:graphicFrameLocks noChangeAspect="1"/>
          </p:cNvGraphicFramePr>
          <p:nvPr/>
        </p:nvGraphicFramePr>
        <p:xfrm>
          <a:off x="2322513" y="4972050"/>
          <a:ext cx="766762" cy="285750"/>
        </p:xfrm>
        <a:graphic>
          <a:graphicData uri="http://schemas.openxmlformats.org/presentationml/2006/ole">
            <mc:AlternateContent xmlns:mc="http://schemas.openxmlformats.org/markup-compatibility/2006">
              <mc:Choice xmlns:v="urn:schemas-microsoft-com:vml" Requires="v">
                <p:oleObj name="Formula" r:id="rId10" imgW="766080" imgH="285840" progId="Equation.Ribbit">
                  <p:embed/>
                </p:oleObj>
              </mc:Choice>
              <mc:Fallback>
                <p:oleObj name="Formula" r:id="rId10" imgW="766080" imgH="285840" progId="Equation.Ribbit">
                  <p:embed/>
                  <p:pic>
                    <p:nvPicPr>
                      <p:cNvPr id="3" name="Object 2"/>
                      <p:cNvPicPr/>
                      <p:nvPr/>
                    </p:nvPicPr>
                    <p:blipFill>
                      <a:blip r:embed="rId11"/>
                      <a:stretch>
                        <a:fillRect/>
                      </a:stretch>
                    </p:blipFill>
                    <p:spPr>
                      <a:xfrm>
                        <a:off x="2322513" y="4972050"/>
                        <a:ext cx="766762" cy="285750"/>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7EAD2561-358E-5E5E-F3E9-7271E0D2D103}"/>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距离度量</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12" name="图片 11">
            <a:extLst>
              <a:ext uri="{FF2B5EF4-FFF2-40B4-BE49-F238E27FC236}">
                <a16:creationId xmlns:a16="http://schemas.microsoft.com/office/drawing/2014/main" id="{E6AEE9EE-79E5-7ADE-FCA2-6B3FBFFABF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13" name="直线连接符 4">
            <a:extLst>
              <a:ext uri="{FF2B5EF4-FFF2-40B4-BE49-F238E27FC236}">
                <a16:creationId xmlns:a16="http://schemas.microsoft.com/office/drawing/2014/main" id="{70D66313-957F-D38A-29E5-3D3BDEE6B906}"/>
              </a:ext>
            </a:extLst>
          </p:cNvPr>
          <p:cNvCxnSpPr>
            <a:cxnSpLocks/>
          </p:cNvCxnSpPr>
          <p:nvPr/>
        </p:nvCxnSpPr>
        <p:spPr>
          <a:xfrm>
            <a:off x="2470956" y="450720"/>
            <a:ext cx="3089796" cy="0"/>
          </a:xfrm>
          <a:prstGeom prst="line">
            <a:avLst/>
          </a:prstGeom>
          <a:noFill/>
          <a:ln w="6350" cap="flat" cmpd="sng" algn="ctr">
            <a:solidFill>
              <a:sysClr val="windowText" lastClr="000000"/>
            </a:solidFill>
            <a:prstDash val="solid"/>
            <a:miter lim="800000"/>
          </a:ln>
          <a:effectLst/>
        </p:spPr>
      </p:cxnSp>
      <p:sp>
        <p:nvSpPr>
          <p:cNvPr id="14" name="标题 1">
            <a:extLst>
              <a:ext uri="{FF2B5EF4-FFF2-40B4-BE49-F238E27FC236}">
                <a16:creationId xmlns:a16="http://schemas.microsoft.com/office/drawing/2014/main" id="{982CDCD8-83DC-1FC9-D3FF-684D2FAAD9CD}"/>
              </a:ext>
            </a:extLst>
          </p:cNvPr>
          <p:cNvSpPr txBox="1"/>
          <p:nvPr/>
        </p:nvSpPr>
        <p:spPr>
          <a:xfrm>
            <a:off x="2337915" y="423358"/>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Distance</a:t>
            </a:r>
          </a:p>
        </p:txBody>
      </p:sp>
      <p:sp>
        <p:nvSpPr>
          <p:cNvPr id="15" name="矩形 14">
            <a:extLst>
              <a:ext uri="{FF2B5EF4-FFF2-40B4-BE49-F238E27FC236}">
                <a16:creationId xmlns:a16="http://schemas.microsoft.com/office/drawing/2014/main" id="{3548427C-511C-D4F3-7467-637877644D6D}"/>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517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3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矩形 51"/>
          <p:cNvSpPr/>
          <p:nvPr/>
        </p:nvSpPr>
        <p:spPr>
          <a:xfrm>
            <a:off x="2915816" y="6269250"/>
            <a:ext cx="268855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      距离</a:t>
            </a:r>
          </a:p>
        </p:txBody>
      </p:sp>
      <p:sp>
        <p:nvSpPr>
          <p:cNvPr id="4" name="内容占位符 2"/>
          <p:cNvSpPr txBox="1">
            <a:spLocks/>
          </p:cNvSpPr>
          <p:nvPr/>
        </p:nvSpPr>
        <p:spPr bwMode="auto">
          <a:xfrm>
            <a:off x="457200" y="1333500"/>
            <a:ext cx="8291264" cy="281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60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，也称为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街区距离</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的像素形成</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菱形</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94578" name="Object 18"/>
          <p:cNvGraphicFramePr>
            <a:graphicFrameLocks noChangeAspect="1"/>
          </p:cNvGraphicFramePr>
          <p:nvPr/>
        </p:nvGraphicFramePr>
        <p:xfrm>
          <a:off x="4499992" y="1484784"/>
          <a:ext cx="992187" cy="349250"/>
        </p:xfrm>
        <a:graphic>
          <a:graphicData uri="http://schemas.openxmlformats.org/presentationml/2006/ole">
            <mc:AlternateContent xmlns:mc="http://schemas.openxmlformats.org/markup-compatibility/2006">
              <mc:Choice xmlns:v="urn:schemas-microsoft-com:vml" Requires="v">
                <p:oleObj name="Formula" r:id="rId3" imgW="998280" imgH="349560" progId="Equation.Ribbit">
                  <p:embed/>
                </p:oleObj>
              </mc:Choice>
              <mc:Fallback>
                <p:oleObj name="Formula" r:id="rId3" imgW="998280" imgH="349560" progId="Equation.Ribbit">
                  <p:embed/>
                  <p:pic>
                    <p:nvPicPr>
                      <p:cNvPr id="194578" name="Object 18"/>
                      <p:cNvPicPr>
                        <a:picLocks noChangeAspect="1" noChangeArrowheads="1"/>
                      </p:cNvPicPr>
                      <p:nvPr/>
                    </p:nvPicPr>
                    <p:blipFill>
                      <a:blip r:embed="rId4"/>
                      <a:srcRect/>
                      <a:stretch>
                        <a:fillRect/>
                      </a:stretch>
                    </p:blipFill>
                    <p:spPr bwMode="auto">
                      <a:xfrm>
                        <a:off x="4499992" y="1484784"/>
                        <a:ext cx="99218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79" name="Object 19"/>
          <p:cNvGraphicFramePr>
            <a:graphicFrameLocks noChangeAspect="1"/>
          </p:cNvGraphicFramePr>
          <p:nvPr/>
        </p:nvGraphicFramePr>
        <p:xfrm>
          <a:off x="1678064" y="154104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94579" name="Object 19"/>
                      <p:cNvPicPr>
                        <a:picLocks noChangeAspect="1" noChangeArrowheads="1"/>
                      </p:cNvPicPr>
                      <p:nvPr/>
                    </p:nvPicPr>
                    <p:blipFill>
                      <a:blip r:embed="rId6"/>
                      <a:srcRect/>
                      <a:stretch>
                        <a:fillRect/>
                      </a:stretch>
                    </p:blipFill>
                    <p:spPr bwMode="auto">
                      <a:xfrm>
                        <a:off x="1678064"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0" name="Object 20"/>
          <p:cNvGraphicFramePr>
            <a:graphicFrameLocks noChangeAspect="1"/>
          </p:cNvGraphicFramePr>
          <p:nvPr/>
        </p:nvGraphicFramePr>
        <p:xfrm>
          <a:off x="2287664" y="1563016"/>
          <a:ext cx="152400"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94580" name="Object 20"/>
                      <p:cNvPicPr>
                        <a:picLocks noChangeAspect="1" noChangeArrowheads="1"/>
                      </p:cNvPicPr>
                      <p:nvPr/>
                    </p:nvPicPr>
                    <p:blipFill>
                      <a:blip r:embed="rId8"/>
                      <a:srcRect/>
                      <a:stretch>
                        <a:fillRect/>
                      </a:stretch>
                    </p:blipFill>
                    <p:spPr bwMode="auto">
                      <a:xfrm>
                        <a:off x="2287664" y="1563016"/>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1" name="Object 21"/>
          <p:cNvGraphicFramePr>
            <a:graphicFrameLocks noChangeAspect="1"/>
          </p:cNvGraphicFramePr>
          <p:nvPr/>
        </p:nvGraphicFramePr>
        <p:xfrm>
          <a:off x="3438537" y="1496827"/>
          <a:ext cx="366712" cy="301625"/>
        </p:xfrm>
        <a:graphic>
          <a:graphicData uri="http://schemas.openxmlformats.org/presentationml/2006/ole">
            <mc:AlternateContent xmlns:mc="http://schemas.openxmlformats.org/markup-compatibility/2006">
              <mc:Choice xmlns:v="urn:schemas-microsoft-com:vml" Requires="v">
                <p:oleObj name="Formula" r:id="rId9" imgW="367200" imgH="301320" progId="Equation.Ribbit">
                  <p:embed/>
                </p:oleObj>
              </mc:Choice>
              <mc:Fallback>
                <p:oleObj name="Formula" r:id="rId9" imgW="367200" imgH="301320" progId="Equation.Ribbit">
                  <p:embed/>
                  <p:pic>
                    <p:nvPicPr>
                      <p:cNvPr id="194581" name="Object 21"/>
                      <p:cNvPicPr>
                        <a:picLocks noChangeAspect="1" noChangeArrowheads="1"/>
                      </p:cNvPicPr>
                      <p:nvPr/>
                    </p:nvPicPr>
                    <p:blipFill>
                      <a:blip r:embed="rId10"/>
                      <a:srcRect/>
                      <a:stretch>
                        <a:fillRect/>
                      </a:stretch>
                    </p:blipFill>
                    <p:spPr bwMode="auto">
                      <a:xfrm>
                        <a:off x="3438537" y="1496827"/>
                        <a:ext cx="366712"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7" name="Object 27"/>
          <p:cNvGraphicFramePr>
            <a:graphicFrameLocks noChangeAspect="1"/>
          </p:cNvGraphicFramePr>
          <p:nvPr/>
        </p:nvGraphicFramePr>
        <p:xfrm>
          <a:off x="1625376" y="2199576"/>
          <a:ext cx="6037263" cy="368300"/>
        </p:xfrm>
        <a:graphic>
          <a:graphicData uri="http://schemas.openxmlformats.org/presentationml/2006/ole">
            <mc:AlternateContent xmlns:mc="http://schemas.openxmlformats.org/markup-compatibility/2006">
              <mc:Choice xmlns:v="urn:schemas-microsoft-com:vml" Requires="v">
                <p:oleObj name="Formula" r:id="rId11" imgW="6041520" imgH="374760" progId="Equation.Ribbit">
                  <p:embed/>
                </p:oleObj>
              </mc:Choice>
              <mc:Fallback>
                <p:oleObj name="Formula" r:id="rId11" imgW="6041520" imgH="374760" progId="Equation.Ribbit">
                  <p:embed/>
                  <p:pic>
                    <p:nvPicPr>
                      <p:cNvPr id="194587" name="Object 27"/>
                      <p:cNvPicPr>
                        <a:picLocks noChangeAspect="1" noChangeArrowheads="1"/>
                      </p:cNvPicPr>
                      <p:nvPr/>
                    </p:nvPicPr>
                    <p:blipFill>
                      <a:blip r:embed="rId12"/>
                      <a:srcRect/>
                      <a:stretch>
                        <a:fillRect/>
                      </a:stretch>
                    </p:blipFill>
                    <p:spPr bwMode="auto">
                      <a:xfrm>
                        <a:off x="1625376" y="2199576"/>
                        <a:ext cx="603726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9" name="Object 39"/>
          <p:cNvGraphicFramePr>
            <a:graphicFrameLocks noChangeAspect="1"/>
          </p:cNvGraphicFramePr>
          <p:nvPr/>
        </p:nvGraphicFramePr>
        <p:xfrm>
          <a:off x="4600195" y="6328017"/>
          <a:ext cx="338138" cy="282575"/>
        </p:xfrm>
        <a:graphic>
          <a:graphicData uri="http://schemas.openxmlformats.org/presentationml/2006/ole">
            <mc:AlternateContent xmlns:mc="http://schemas.openxmlformats.org/markup-compatibility/2006">
              <mc:Choice xmlns:v="urn:schemas-microsoft-com:vml" Requires="v">
                <p:oleObj name="Formula" r:id="rId13" imgW="338040" imgH="283320" progId="Equation.Ribbit">
                  <p:embed/>
                </p:oleObj>
              </mc:Choice>
              <mc:Fallback>
                <p:oleObj name="Formula" r:id="rId13" imgW="338040" imgH="283320" progId="Equation.Ribbit">
                  <p:embed/>
                  <p:pic>
                    <p:nvPicPr>
                      <p:cNvPr id="194599"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0195" y="6328017"/>
                        <a:ext cx="338138"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6227824" y="4182408"/>
            <a:ext cx="2063428" cy="142192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1" i="0" u="none" strike="noStrike" kern="1200" cap="none" spc="0" normalizeH="0" baseline="-2500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 1</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的像素是</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1" i="0"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a:t>
            </a:r>
          </a:p>
        </p:txBody>
      </p:sp>
      <p:grpSp>
        <p:nvGrpSpPr>
          <p:cNvPr id="37" name="Group 36"/>
          <p:cNvGrpSpPr/>
          <p:nvPr/>
        </p:nvGrpSpPr>
        <p:grpSpPr>
          <a:xfrm>
            <a:off x="2987824" y="3543372"/>
            <a:ext cx="2700000" cy="2700000"/>
            <a:chOff x="4572240" y="3606599"/>
            <a:chExt cx="2700000" cy="2700000"/>
          </a:xfrm>
        </p:grpSpPr>
        <p:sp>
          <p:nvSpPr>
            <p:cNvPr id="39" name="Rectangle 38"/>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1" name="Rectangle 40"/>
            <p:cNvSpPr/>
            <p:nvPr/>
          </p:nvSpPr>
          <p:spPr bwMode="auto">
            <a:xfrm>
              <a:off x="511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42" name="Rectangle 41"/>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43" name="Rectangle 42"/>
            <p:cNvSpPr/>
            <p:nvPr/>
          </p:nvSpPr>
          <p:spPr bwMode="auto">
            <a:xfrm>
              <a:off x="619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44" name="Rectangle 43"/>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5" name="Rectangle 44"/>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46" name="Rectangle 45"/>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47" name="Rectangle 46"/>
            <p:cNvSpPr/>
            <p:nvPr/>
          </p:nvSpPr>
          <p:spPr bwMode="auto">
            <a:xfrm>
              <a:off x="511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48" name="Rectangle 47"/>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bwMode="auto">
            <a:xfrm>
              <a:off x="619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51" name="Rectangle 50"/>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55" name="Rectangle 54"/>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58" name="Rectangle 57"/>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60"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aphicFrame>
        <p:nvGraphicFramePr>
          <p:cNvPr id="27" name="Object 26"/>
          <p:cNvGraphicFramePr>
            <a:graphicFrameLocks noChangeAspect="1"/>
          </p:cNvGraphicFramePr>
          <p:nvPr/>
        </p:nvGraphicFramePr>
        <p:xfrm>
          <a:off x="1706094" y="4791783"/>
          <a:ext cx="766762" cy="285750"/>
        </p:xfrm>
        <a:graphic>
          <a:graphicData uri="http://schemas.openxmlformats.org/presentationml/2006/ole">
            <mc:AlternateContent xmlns:mc="http://schemas.openxmlformats.org/markup-compatibility/2006">
              <mc:Choice xmlns:v="urn:schemas-microsoft-com:vml" Requires="v">
                <p:oleObj name="Formula" r:id="rId15" imgW="766080" imgH="285840" progId="Equation.Ribbit">
                  <p:embed/>
                </p:oleObj>
              </mc:Choice>
              <mc:Fallback>
                <p:oleObj name="Formula" r:id="rId15" imgW="766080" imgH="285840" progId="Equation.Ribbit">
                  <p:embed/>
                  <p:pic>
                    <p:nvPicPr>
                      <p:cNvPr id="27" name="Object 26"/>
                      <p:cNvPicPr/>
                      <p:nvPr/>
                    </p:nvPicPr>
                    <p:blipFill>
                      <a:blip r:embed="rId16"/>
                      <a:stretch>
                        <a:fillRect/>
                      </a:stretch>
                    </p:blipFill>
                    <p:spPr>
                      <a:xfrm>
                        <a:off x="1706094" y="4791783"/>
                        <a:ext cx="766762" cy="285750"/>
                      </a:xfrm>
                      <a:prstGeom prst="rect">
                        <a:avLst/>
                      </a:prstGeom>
                    </p:spPr>
                  </p:pic>
                </p:oleObj>
              </mc:Fallback>
            </mc:AlternateContent>
          </a:graphicData>
        </a:graphic>
      </p:graphicFrame>
      <p:sp>
        <p:nvSpPr>
          <p:cNvPr id="6" name="标题 1">
            <a:extLst>
              <a:ext uri="{FF2B5EF4-FFF2-40B4-BE49-F238E27FC236}">
                <a16:creationId xmlns:a16="http://schemas.microsoft.com/office/drawing/2014/main" id="{619391B9-D6A3-D236-BF41-175498D080B7}"/>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距离度量</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7" name="图片 6">
            <a:extLst>
              <a:ext uri="{FF2B5EF4-FFF2-40B4-BE49-F238E27FC236}">
                <a16:creationId xmlns:a16="http://schemas.microsoft.com/office/drawing/2014/main" id="{6E171EAC-EB08-B50E-20AC-E956F56636A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8" name="直线连接符 4">
            <a:extLst>
              <a:ext uri="{FF2B5EF4-FFF2-40B4-BE49-F238E27FC236}">
                <a16:creationId xmlns:a16="http://schemas.microsoft.com/office/drawing/2014/main" id="{08EB0517-AE19-1DA6-45B7-1E13844D3F41}"/>
              </a:ext>
            </a:extLst>
          </p:cNvPr>
          <p:cNvCxnSpPr>
            <a:cxnSpLocks/>
          </p:cNvCxnSpPr>
          <p:nvPr/>
        </p:nvCxnSpPr>
        <p:spPr>
          <a:xfrm>
            <a:off x="2470956" y="450720"/>
            <a:ext cx="3089796" cy="0"/>
          </a:xfrm>
          <a:prstGeom prst="line">
            <a:avLst/>
          </a:prstGeom>
          <a:noFill/>
          <a:ln w="6350" cap="flat" cmpd="sng" algn="ctr">
            <a:solidFill>
              <a:sysClr val="windowText" lastClr="000000"/>
            </a:solidFill>
            <a:prstDash val="solid"/>
            <a:miter lim="800000"/>
          </a:ln>
          <a:effectLst/>
        </p:spPr>
      </p:cxnSp>
      <p:sp>
        <p:nvSpPr>
          <p:cNvPr id="9" name="标题 1">
            <a:extLst>
              <a:ext uri="{FF2B5EF4-FFF2-40B4-BE49-F238E27FC236}">
                <a16:creationId xmlns:a16="http://schemas.microsoft.com/office/drawing/2014/main" id="{3045CD46-8E13-5BAD-FE19-2738CE4E0163}"/>
              </a:ext>
            </a:extLst>
          </p:cNvPr>
          <p:cNvSpPr txBox="1"/>
          <p:nvPr/>
        </p:nvSpPr>
        <p:spPr>
          <a:xfrm>
            <a:off x="2337915" y="423358"/>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Distance</a:t>
            </a:r>
          </a:p>
        </p:txBody>
      </p:sp>
      <p:sp>
        <p:nvSpPr>
          <p:cNvPr id="10" name="矩形 9">
            <a:extLst>
              <a:ext uri="{FF2B5EF4-FFF2-40B4-BE49-F238E27FC236}">
                <a16:creationId xmlns:a16="http://schemas.microsoft.com/office/drawing/2014/main" id="{D6978A94-1B11-A4CA-31DE-5BF201EFFDB5}"/>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5993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circle(out)">
                                      <p:cBhvr>
                                        <p:cTn id="17" dur="3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bwMode="auto">
          <a:xfrm>
            <a:off x="457200" y="1333500"/>
            <a:ext cx="8507288" cy="516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60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，也称为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棋盘距离</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的像素形成</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正方形</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94583" name="Object 23"/>
          <p:cNvGraphicFramePr>
            <a:graphicFrameLocks noChangeAspect="1"/>
          </p:cNvGraphicFramePr>
          <p:nvPr/>
        </p:nvGraphicFramePr>
        <p:xfrm>
          <a:off x="4517504" y="1449884"/>
          <a:ext cx="990600" cy="349250"/>
        </p:xfrm>
        <a:graphic>
          <a:graphicData uri="http://schemas.openxmlformats.org/presentationml/2006/ole">
            <mc:AlternateContent xmlns:mc="http://schemas.openxmlformats.org/markup-compatibility/2006">
              <mc:Choice xmlns:v="urn:schemas-microsoft-com:vml" Requires="v">
                <p:oleObj name="Formula" r:id="rId3" imgW="998280" imgH="349560" progId="Equation.Ribbit">
                  <p:embed/>
                </p:oleObj>
              </mc:Choice>
              <mc:Fallback>
                <p:oleObj name="Formula" r:id="rId3" imgW="998280" imgH="349560" progId="Equation.Ribbit">
                  <p:embed/>
                  <p:pic>
                    <p:nvPicPr>
                      <p:cNvPr id="194583" name="Object 23"/>
                      <p:cNvPicPr>
                        <a:picLocks noChangeAspect="1" noChangeArrowheads="1"/>
                      </p:cNvPicPr>
                      <p:nvPr/>
                    </p:nvPicPr>
                    <p:blipFill>
                      <a:blip r:embed="rId4"/>
                      <a:srcRect/>
                      <a:stretch>
                        <a:fillRect/>
                      </a:stretch>
                    </p:blipFill>
                    <p:spPr bwMode="auto">
                      <a:xfrm>
                        <a:off x="4517504" y="1449884"/>
                        <a:ext cx="9906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4" name="Object 24"/>
          <p:cNvGraphicFramePr>
            <a:graphicFrameLocks noChangeAspect="1"/>
          </p:cNvGraphicFramePr>
          <p:nvPr/>
        </p:nvGraphicFramePr>
        <p:xfrm>
          <a:off x="1691680" y="149675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94584" name="Object 24"/>
                      <p:cNvPicPr>
                        <a:picLocks noChangeAspect="1" noChangeArrowheads="1"/>
                      </p:cNvPicPr>
                      <p:nvPr/>
                    </p:nvPicPr>
                    <p:blipFill>
                      <a:blip r:embed="rId6"/>
                      <a:srcRect/>
                      <a:stretch>
                        <a:fillRect/>
                      </a:stretch>
                    </p:blipFill>
                    <p:spPr bwMode="auto">
                      <a:xfrm>
                        <a:off x="1691680" y="149675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5" name="Object 25"/>
          <p:cNvGraphicFramePr>
            <a:graphicFrameLocks noChangeAspect="1"/>
          </p:cNvGraphicFramePr>
          <p:nvPr/>
        </p:nvGraphicFramePr>
        <p:xfrm>
          <a:off x="2267744" y="1496751"/>
          <a:ext cx="152400"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94585" name="Object 25"/>
                      <p:cNvPicPr>
                        <a:picLocks noChangeAspect="1" noChangeArrowheads="1"/>
                      </p:cNvPicPr>
                      <p:nvPr/>
                    </p:nvPicPr>
                    <p:blipFill>
                      <a:blip r:embed="rId8"/>
                      <a:srcRect/>
                      <a:stretch>
                        <a:fillRect/>
                      </a:stretch>
                    </p:blipFill>
                    <p:spPr bwMode="auto">
                      <a:xfrm>
                        <a:off x="2267744" y="1496751"/>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6" name="Object 26"/>
          <p:cNvGraphicFramePr>
            <a:graphicFrameLocks noChangeAspect="1"/>
          </p:cNvGraphicFramePr>
          <p:nvPr/>
        </p:nvGraphicFramePr>
        <p:xfrm>
          <a:off x="3419872" y="1484784"/>
          <a:ext cx="363537" cy="304800"/>
        </p:xfrm>
        <a:graphic>
          <a:graphicData uri="http://schemas.openxmlformats.org/presentationml/2006/ole">
            <mc:AlternateContent xmlns:mc="http://schemas.openxmlformats.org/markup-compatibility/2006">
              <mc:Choice xmlns:v="urn:schemas-microsoft-com:vml" Requires="v">
                <p:oleObj name="Formula" r:id="rId9" imgW="363240" imgH="304920" progId="Equation.Ribbit">
                  <p:embed/>
                </p:oleObj>
              </mc:Choice>
              <mc:Fallback>
                <p:oleObj name="Formula" r:id="rId9" imgW="363240" imgH="304920" progId="Equation.Ribbit">
                  <p:embed/>
                  <p:pic>
                    <p:nvPicPr>
                      <p:cNvPr id="194586" name="Object 26"/>
                      <p:cNvPicPr>
                        <a:picLocks noChangeAspect="1" noChangeArrowheads="1"/>
                      </p:cNvPicPr>
                      <p:nvPr/>
                    </p:nvPicPr>
                    <p:blipFill>
                      <a:blip r:embed="rId10"/>
                      <a:srcRect/>
                      <a:stretch>
                        <a:fillRect/>
                      </a:stretch>
                    </p:blipFill>
                    <p:spPr bwMode="auto">
                      <a:xfrm>
                        <a:off x="3419872" y="1484784"/>
                        <a:ext cx="363537"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9" name="Object 29"/>
          <p:cNvGraphicFramePr>
            <a:graphicFrameLocks noChangeAspect="1"/>
          </p:cNvGraphicFramePr>
          <p:nvPr/>
        </p:nvGraphicFramePr>
        <p:xfrm>
          <a:off x="1315400" y="2276872"/>
          <a:ext cx="6831012" cy="371475"/>
        </p:xfrm>
        <a:graphic>
          <a:graphicData uri="http://schemas.openxmlformats.org/presentationml/2006/ole">
            <mc:AlternateContent xmlns:mc="http://schemas.openxmlformats.org/markup-compatibility/2006">
              <mc:Choice xmlns:v="urn:schemas-microsoft-com:vml" Requires="v">
                <p:oleObj name="Formula" r:id="rId11" imgW="6842880" imgH="377280" progId="Equation.Ribbit">
                  <p:embed/>
                </p:oleObj>
              </mc:Choice>
              <mc:Fallback>
                <p:oleObj name="Formula" r:id="rId11" imgW="6842880" imgH="377280" progId="Equation.Ribbit">
                  <p:embed/>
                  <p:pic>
                    <p:nvPicPr>
                      <p:cNvPr id="194589" name="Object 29"/>
                      <p:cNvPicPr>
                        <a:picLocks noChangeAspect="1" noChangeArrowheads="1"/>
                      </p:cNvPicPr>
                      <p:nvPr/>
                    </p:nvPicPr>
                    <p:blipFill>
                      <a:blip r:embed="rId12"/>
                      <a:srcRect/>
                      <a:stretch>
                        <a:fillRect/>
                      </a:stretch>
                    </p:blipFill>
                    <p:spPr bwMode="auto">
                      <a:xfrm>
                        <a:off x="1315400" y="2276872"/>
                        <a:ext cx="6831012"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矩形 52"/>
          <p:cNvSpPr/>
          <p:nvPr/>
        </p:nvSpPr>
        <p:spPr>
          <a:xfrm>
            <a:off x="3146730" y="6269250"/>
            <a:ext cx="261321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     距离</a:t>
            </a:r>
          </a:p>
        </p:txBody>
      </p:sp>
      <p:graphicFrame>
        <p:nvGraphicFramePr>
          <p:cNvPr id="194600" name="Object 40"/>
          <p:cNvGraphicFramePr>
            <a:graphicFrameLocks noChangeAspect="1"/>
          </p:cNvGraphicFramePr>
          <p:nvPr/>
        </p:nvGraphicFramePr>
        <p:xfrm>
          <a:off x="4788024" y="6331468"/>
          <a:ext cx="334962" cy="285750"/>
        </p:xfrm>
        <a:graphic>
          <a:graphicData uri="http://schemas.openxmlformats.org/presentationml/2006/ole">
            <mc:AlternateContent xmlns:mc="http://schemas.openxmlformats.org/markup-compatibility/2006">
              <mc:Choice xmlns:v="urn:schemas-microsoft-com:vml" Requires="v">
                <p:oleObj name="Formula" r:id="rId13" imgW="335520" imgH="285840" progId="Equation.Ribbit">
                  <p:embed/>
                </p:oleObj>
              </mc:Choice>
              <mc:Fallback>
                <p:oleObj name="Formula" r:id="rId13" imgW="335520" imgH="285840" progId="Equation.Ribbit">
                  <p:embed/>
                  <p:pic>
                    <p:nvPicPr>
                      <p:cNvPr id="19460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8024" y="6331468"/>
                        <a:ext cx="334962"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6300192" y="4229477"/>
            <a:ext cx="2063428" cy="137954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1" i="0" u="none" strike="noStrike" kern="1200" cap="none" spc="0" normalizeH="0" baseline="-2500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 1</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的像素是</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1" i="0"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a:t>
            </a:r>
          </a:p>
        </p:txBody>
      </p:sp>
      <p:grpSp>
        <p:nvGrpSpPr>
          <p:cNvPr id="3" name="Group 2"/>
          <p:cNvGrpSpPr/>
          <p:nvPr/>
        </p:nvGrpSpPr>
        <p:grpSpPr>
          <a:xfrm>
            <a:off x="3146730" y="3564467"/>
            <a:ext cx="2700000" cy="2704783"/>
            <a:chOff x="242761" y="3536128"/>
            <a:chExt cx="2700000" cy="2704783"/>
          </a:xfrm>
        </p:grpSpPr>
        <p:grpSp>
          <p:nvGrpSpPr>
            <p:cNvPr id="13" name="Group 12"/>
            <p:cNvGrpSpPr/>
            <p:nvPr/>
          </p:nvGrpSpPr>
          <p:grpSpPr>
            <a:xfrm>
              <a:off x="242761" y="3540911"/>
              <a:ext cx="2700000" cy="2700000"/>
              <a:chOff x="4572240" y="3606599"/>
              <a:chExt cx="2700000" cy="2700000"/>
            </a:xfrm>
          </p:grpSpPr>
          <p:sp>
            <p:nvSpPr>
              <p:cNvPr id="14" name="Rectangle 13"/>
              <p:cNvSpPr/>
              <p:nvPr/>
            </p:nvSpPr>
            <p:spPr bwMode="auto">
              <a:xfrm>
                <a:off x="511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15" name="Rectangle 14"/>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bwMode="auto">
              <a:xfrm>
                <a:off x="619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17" name="Rectangle 16"/>
              <p:cNvSpPr/>
              <p:nvPr/>
            </p:nvSpPr>
            <p:spPr bwMode="auto">
              <a:xfrm>
                <a:off x="511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18" name="Rectangle 17"/>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19" name="Rectangle 18"/>
              <p:cNvSpPr/>
              <p:nvPr/>
            </p:nvSpPr>
            <p:spPr bwMode="auto">
              <a:xfrm>
                <a:off x="619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20" name="Rectangle 19"/>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23" name="Rectangle 22"/>
              <p:cNvSpPr/>
              <p:nvPr/>
            </p:nvSpPr>
            <p:spPr bwMode="auto">
              <a:xfrm>
                <a:off x="511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25" name="Rectangle 24"/>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bwMode="auto">
              <a:xfrm>
                <a:off x="619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p:txBody>
          </p:sp>
          <p:sp>
            <p:nvSpPr>
              <p:cNvPr id="27" name="Rectangle 26"/>
              <p:cNvSpPr/>
              <p:nvPr/>
            </p:nvSpPr>
            <p:spPr bwMode="auto">
              <a:xfrm>
                <a:off x="511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28" name="Rectangle 27"/>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bwMode="auto">
              <a:xfrm>
                <a:off x="619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0" name="Rectangle 29"/>
              <p:cNvSpPr/>
              <p:nvPr/>
            </p:nvSpPr>
            <p:spPr bwMode="auto">
              <a:xfrm>
                <a:off x="673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1" name="Rectangle 30"/>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bwMode="auto">
              <a:xfrm>
                <a:off x="673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3" name="Rectangle 32"/>
              <p:cNvSpPr/>
              <p:nvPr/>
            </p:nvSpPr>
            <p:spPr bwMode="auto">
              <a:xfrm>
                <a:off x="457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4" name="Rectangle 33"/>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bwMode="auto">
              <a:xfrm>
                <a:off x="457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6"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sp>
          <p:nvSpPr>
            <p:cNvPr id="37" name="Rectangle 36"/>
            <p:cNvSpPr/>
            <p:nvPr/>
          </p:nvSpPr>
          <p:spPr bwMode="auto">
            <a:xfrm>
              <a:off x="242761" y="3540911"/>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8" name="Rectangle 37"/>
            <p:cNvSpPr/>
            <p:nvPr/>
          </p:nvSpPr>
          <p:spPr bwMode="auto">
            <a:xfrm>
              <a:off x="242761" y="5697312"/>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39" name="Rectangle 38"/>
            <p:cNvSpPr/>
            <p:nvPr/>
          </p:nvSpPr>
          <p:spPr bwMode="auto">
            <a:xfrm>
              <a:off x="2402761" y="3536128"/>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sp>
          <p:nvSpPr>
            <p:cNvPr id="40" name="Rectangle 39"/>
            <p:cNvSpPr/>
            <p:nvPr/>
          </p:nvSpPr>
          <p:spPr bwMode="auto">
            <a:xfrm>
              <a:off x="2402761" y="5700911"/>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p>
          </p:txBody>
        </p:sp>
      </p:grpSp>
      <p:graphicFrame>
        <p:nvGraphicFramePr>
          <p:cNvPr id="41" name="Object 40"/>
          <p:cNvGraphicFramePr>
            <a:graphicFrameLocks noChangeAspect="1"/>
          </p:cNvGraphicFramePr>
          <p:nvPr/>
        </p:nvGraphicFramePr>
        <p:xfrm>
          <a:off x="1802077" y="4797152"/>
          <a:ext cx="766762" cy="285750"/>
        </p:xfrm>
        <a:graphic>
          <a:graphicData uri="http://schemas.openxmlformats.org/presentationml/2006/ole">
            <mc:AlternateContent xmlns:mc="http://schemas.openxmlformats.org/markup-compatibility/2006">
              <mc:Choice xmlns:v="urn:schemas-microsoft-com:vml" Requires="v">
                <p:oleObj name="Formula" r:id="rId15" imgW="766080" imgH="285840" progId="Equation.Ribbit">
                  <p:embed/>
                </p:oleObj>
              </mc:Choice>
              <mc:Fallback>
                <p:oleObj name="Formula" r:id="rId15" imgW="766080" imgH="285840" progId="Equation.Ribbit">
                  <p:embed/>
                  <p:pic>
                    <p:nvPicPr>
                      <p:cNvPr id="41" name="Object 40"/>
                      <p:cNvPicPr/>
                      <p:nvPr/>
                    </p:nvPicPr>
                    <p:blipFill>
                      <a:blip r:embed="rId16"/>
                      <a:stretch>
                        <a:fillRect/>
                      </a:stretch>
                    </p:blipFill>
                    <p:spPr>
                      <a:xfrm>
                        <a:off x="1802077" y="4797152"/>
                        <a:ext cx="766762" cy="285750"/>
                      </a:xfrm>
                      <a:prstGeom prst="rect">
                        <a:avLst/>
                      </a:prstGeom>
                    </p:spPr>
                  </p:pic>
                </p:oleObj>
              </mc:Fallback>
            </mc:AlternateContent>
          </a:graphicData>
        </a:graphic>
      </p:graphicFrame>
      <p:sp>
        <p:nvSpPr>
          <p:cNvPr id="6" name="标题 1">
            <a:extLst>
              <a:ext uri="{FF2B5EF4-FFF2-40B4-BE49-F238E27FC236}">
                <a16:creationId xmlns:a16="http://schemas.microsoft.com/office/drawing/2014/main" id="{7F69093C-7709-D0A3-F068-D8C67273A236}"/>
              </a:ext>
            </a:extLst>
          </p:cNvPr>
          <p:cNvSpPr txBox="1">
            <a:spLocks/>
          </p:cNvSpPr>
          <p:nvPr/>
        </p:nvSpPr>
        <p:spPr>
          <a:xfrm>
            <a:off x="318135" y="102870"/>
            <a:ext cx="2734310" cy="7956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4472C4">
                    <a:lumMod val="50000"/>
                  </a:srgbClr>
                </a:solidFill>
                <a:latin typeface="SimHei" charset="-122"/>
                <a:ea typeface="SimHei" charset="-122"/>
                <a:cs typeface="SimHei" charset="-122"/>
              </a:rPr>
              <a:t>距离度量</a:t>
            </a:r>
            <a:endParaRPr kumimoji="0" lang="zh-CN" altLang="en-US" sz="3600" b="1" i="0" u="none" strike="noStrike" kern="1200" cap="none" spc="0" normalizeH="0" baseline="0" noProof="0" dirty="0">
              <a:ln>
                <a:noFill/>
              </a:ln>
              <a:solidFill>
                <a:srgbClr val="4472C4">
                  <a:lumMod val="50000"/>
                </a:srgbClr>
              </a:solidFill>
              <a:effectLst/>
              <a:uLnTx/>
              <a:uFillTx/>
              <a:latin typeface="SimHei" charset="-122"/>
              <a:ea typeface="SimHei" charset="-122"/>
              <a:cs typeface="SimHei" charset="-122"/>
            </a:endParaRPr>
          </a:p>
        </p:txBody>
      </p:sp>
      <p:pic>
        <p:nvPicPr>
          <p:cNvPr id="7" name="图片 6">
            <a:extLst>
              <a:ext uri="{FF2B5EF4-FFF2-40B4-BE49-F238E27FC236}">
                <a16:creationId xmlns:a16="http://schemas.microsoft.com/office/drawing/2014/main" id="{8510F9EF-8CC3-9D63-1E98-E08B0CF180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8" name="直线连接符 4">
            <a:extLst>
              <a:ext uri="{FF2B5EF4-FFF2-40B4-BE49-F238E27FC236}">
                <a16:creationId xmlns:a16="http://schemas.microsoft.com/office/drawing/2014/main" id="{6AFA854A-34C2-03D3-8172-24EDA70E0E26}"/>
              </a:ext>
            </a:extLst>
          </p:cNvPr>
          <p:cNvCxnSpPr>
            <a:cxnSpLocks/>
          </p:cNvCxnSpPr>
          <p:nvPr/>
        </p:nvCxnSpPr>
        <p:spPr>
          <a:xfrm>
            <a:off x="2470956" y="450720"/>
            <a:ext cx="3089796" cy="0"/>
          </a:xfrm>
          <a:prstGeom prst="line">
            <a:avLst/>
          </a:prstGeom>
          <a:noFill/>
          <a:ln w="6350" cap="flat" cmpd="sng" algn="ctr">
            <a:solidFill>
              <a:sysClr val="windowText" lastClr="000000"/>
            </a:solidFill>
            <a:prstDash val="solid"/>
            <a:miter lim="800000"/>
          </a:ln>
          <a:effectLst/>
        </p:spPr>
      </p:cxnSp>
      <p:sp>
        <p:nvSpPr>
          <p:cNvPr id="9" name="标题 1">
            <a:extLst>
              <a:ext uri="{FF2B5EF4-FFF2-40B4-BE49-F238E27FC236}">
                <a16:creationId xmlns:a16="http://schemas.microsoft.com/office/drawing/2014/main" id="{50685651-19EB-4E66-7E8C-9D928D9B84C5}"/>
              </a:ext>
            </a:extLst>
          </p:cNvPr>
          <p:cNvSpPr txBox="1"/>
          <p:nvPr/>
        </p:nvSpPr>
        <p:spPr>
          <a:xfrm>
            <a:off x="2337915" y="423358"/>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Times New Roman" panose="02020503050405090304" charset="0"/>
                <a:ea typeface="宋体" panose="02010600030101010101" pitchFamily="2" charset="-122"/>
                <a:cs typeface="Times New Roman" panose="02020503050405090304" charset="0"/>
              </a:rPr>
              <a:t>Distance</a:t>
            </a:r>
          </a:p>
        </p:txBody>
      </p:sp>
      <p:sp>
        <p:nvSpPr>
          <p:cNvPr id="10" name="矩形 9">
            <a:extLst>
              <a:ext uri="{FF2B5EF4-FFF2-40B4-BE49-F238E27FC236}">
                <a16:creationId xmlns:a16="http://schemas.microsoft.com/office/drawing/2014/main" id="{85E27114-7604-BD62-500A-24C19D072442}"/>
              </a:ext>
            </a:extLst>
          </p:cNvPr>
          <p:cNvSpPr/>
          <p:nvPr/>
        </p:nvSpPr>
        <p:spPr>
          <a:xfrm>
            <a:off x="19685" y="183515"/>
            <a:ext cx="298450" cy="969645"/>
          </a:xfrm>
          <a:prstGeom prst="rect">
            <a:avLst/>
          </a:prstGeom>
          <a:solidFill>
            <a:srgbClr val="4472C4">
              <a:lumMod val="50000"/>
            </a:srgbClr>
          </a:solidFill>
          <a:ln w="12700" cap="flat" cmpd="sng" algn="ctr">
            <a:no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F678C"/>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198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8f4bee3-0bcc-45e3-b18b-f8feaf5c4d7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8f4bee3-0bcc-45e3-b18b-f8feaf5c4d7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8f4bee3-0bcc-45e3-b18b-f8feaf5c4d74}"/>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cf535f63-9d82-43e6-83d7-8d8cac44fa28}"/>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cf535f63-9d82-43e6-83d7-8d8cac44fa28}"/>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25061f3c-f5b0-4870-bf03-398df6d26da0}"/>
</p:tagLst>
</file>

<file path=ppt/theme/theme1.xml><?xml version="1.0" encoding="utf-8"?>
<a:theme xmlns:a="http://schemas.openxmlformats.org/drawingml/2006/main" name="1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3.xml><?xml version="1.0" encoding="utf-8"?>
<a:theme xmlns:a="http://schemas.openxmlformats.org/drawingml/2006/main" name="3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1099</TotalTime>
  <Words>4785</Words>
  <Application>Microsoft Office PowerPoint</Application>
  <PresentationFormat>全屏显示(4:3)</PresentationFormat>
  <Paragraphs>938</Paragraphs>
  <Slides>94</Slides>
  <Notes>86</Notes>
  <HiddenSlides>4</HiddenSlides>
  <MMClips>1</MMClips>
  <ScaleCrop>false</ScaleCrop>
  <HeadingPairs>
    <vt:vector size="8" baseType="variant">
      <vt:variant>
        <vt:lpstr>已用的字体</vt:lpstr>
      </vt:variant>
      <vt:variant>
        <vt:i4>28</vt:i4>
      </vt:variant>
      <vt:variant>
        <vt:lpstr>主题</vt:lpstr>
      </vt:variant>
      <vt:variant>
        <vt:i4>5</vt:i4>
      </vt:variant>
      <vt:variant>
        <vt:lpstr>嵌入 OLE 服务器</vt:lpstr>
      </vt:variant>
      <vt:variant>
        <vt:i4>4</vt:i4>
      </vt:variant>
      <vt:variant>
        <vt:lpstr>幻灯片标题</vt:lpstr>
      </vt:variant>
      <vt:variant>
        <vt:i4>94</vt:i4>
      </vt:variant>
    </vt:vector>
  </HeadingPairs>
  <TitlesOfParts>
    <vt:vector size="131" baseType="lpstr">
      <vt:lpstr>-apple-system</vt:lpstr>
      <vt:lpstr>CXChineseQuote</vt:lpstr>
      <vt:lpstr>ＭＳ Ｐゴシック</vt:lpstr>
      <vt:lpstr>Times New Roman Regular</vt:lpstr>
      <vt:lpstr>等线</vt:lpstr>
      <vt:lpstr>黑体</vt:lpstr>
      <vt:lpstr>黑体</vt:lpstr>
      <vt:lpstr>华光标题宋_CNKI</vt:lpstr>
      <vt:lpstr>华光大标宋_CNKI</vt:lpstr>
      <vt:lpstr>华文细黑</vt:lpstr>
      <vt:lpstr>宋体</vt:lpstr>
      <vt:lpstr>微软雅黑</vt:lpstr>
      <vt:lpstr>新宋体</vt:lpstr>
      <vt:lpstr>Arial</vt:lpstr>
      <vt:lpstr>Bell MT</vt:lpstr>
      <vt:lpstr>Calibri</vt:lpstr>
      <vt:lpstr>Calibri Light</vt:lpstr>
      <vt:lpstr>Cambria Math</vt:lpstr>
      <vt:lpstr>Centaur</vt:lpstr>
      <vt:lpstr>Century Schoolbook</vt:lpstr>
      <vt:lpstr>Corbel</vt:lpstr>
      <vt:lpstr>Garamond</vt:lpstr>
      <vt:lpstr>Stencil</vt:lpstr>
      <vt:lpstr>Times New Roman</vt:lpstr>
      <vt:lpstr>Times New Roman Bold</vt:lpstr>
      <vt:lpstr>Times New Roman Italic</vt:lpstr>
      <vt:lpstr>Wingdings</vt:lpstr>
      <vt:lpstr>Wingdings 2</vt:lpstr>
      <vt:lpstr>1_BriansTemplate</vt:lpstr>
      <vt:lpstr>Feathered</vt:lpstr>
      <vt:lpstr>3_BriansTemplate</vt:lpstr>
      <vt:lpstr>Office 主题​​</vt:lpstr>
      <vt:lpstr>1_Office 主题​​</vt:lpstr>
      <vt:lpstr>位图图像</vt:lpstr>
      <vt:lpstr>Formula</vt:lpstr>
      <vt:lpstr>Equation</vt:lpstr>
      <vt:lpstr>公式</vt:lpstr>
      <vt:lpstr>数字图像处理</vt:lpstr>
      <vt:lpstr>绪论</vt:lpstr>
      <vt:lpstr>参考教材</vt:lpstr>
      <vt:lpstr>评分标准</vt:lpstr>
      <vt:lpstr>PowerPoint 演示文稿</vt:lpstr>
      <vt:lpstr>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数字图像处理的发展简史</vt:lpstr>
      <vt:lpstr>PowerPoint 演示文稿</vt:lpstr>
      <vt:lpstr>PowerPoint 演示文稿</vt:lpstr>
      <vt:lpstr>PowerPoint 演示文稿</vt:lpstr>
      <vt:lpstr>PowerPoint 演示文稿</vt:lpstr>
      <vt:lpstr>PowerPoint 演示文稿</vt:lpstr>
      <vt:lpstr>数字图像处理任务的基本流程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数字图像处理的应用领域</vt:lpstr>
      <vt:lpstr>绪论</vt:lpstr>
      <vt:lpstr>绪论</vt:lpstr>
      <vt:lpstr>绪论</vt:lpstr>
      <vt:lpstr>绪论</vt:lpstr>
      <vt:lpstr>数字图像处理</vt:lpstr>
      <vt:lpstr>目录</vt:lpstr>
      <vt:lpstr>PowerPoint 演示文稿</vt:lpstr>
      <vt:lpstr>PowerPoint 演示文稿</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数字图像基础</vt:lpstr>
      <vt:lpstr>像素的空间关系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Yaoh Liu</cp:lastModifiedBy>
  <cp:revision>1083</cp:revision>
  <dcterms:created xsi:type="dcterms:W3CDTF">2021-02-23T10:37:04Z</dcterms:created>
  <dcterms:modified xsi:type="dcterms:W3CDTF">2025-02-17T07:49:34Z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